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73" r:id="rId2"/>
    <p:sldId id="274" r:id="rId3"/>
    <p:sldId id="275" r:id="rId4"/>
    <p:sldId id="276" r:id="rId5"/>
    <p:sldId id="260" r:id="rId6"/>
    <p:sldId id="267" r:id="rId7"/>
    <p:sldId id="261" r:id="rId8"/>
    <p:sldId id="272" r:id="rId9"/>
    <p:sldId id="262" r:id="rId10"/>
    <p:sldId id="277" r:id="rId11"/>
    <p:sldId id="278" r:id="rId12"/>
    <p:sldId id="279" r:id="rId13"/>
    <p:sldId id="263" r:id="rId14"/>
    <p:sldId id="265" r:id="rId15"/>
    <p:sldId id="266" r:id="rId16"/>
    <p:sldId id="270" r:id="rId17"/>
    <p:sldId id="271" r:id="rId18"/>
  </p:sldIdLst>
  <p:sldSz cx="14630400" cy="8229600"/>
  <p:notesSz cx="8229600" cy="14630400"/>
  <p:embeddedFontLst>
    <p:embeddedFont>
      <p:font typeface="Merriweather"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61E"/>
    <a:srgbClr val="09161D"/>
    <a:srgbClr val="00318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28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microsoft.com/office/2007/relationships/hdphoto" Target="../media/hdphoto11.wdp"/><Relationship Id="rId5" Type="http://schemas.openxmlformats.org/officeDocument/2006/relationships/image" Target="../media/image24.png"/><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5.png"/><Relationship Id="rId1" Type="http://schemas.openxmlformats.org/officeDocument/2006/relationships/slideLayout" Target="../slideLayouts/slideLayout10.xml"/><Relationship Id="rId5" Type="http://schemas.microsoft.com/office/2007/relationships/hdphoto" Target="../media/hdphoto13.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10.xml"/><Relationship Id="rId5" Type="http://schemas.microsoft.com/office/2007/relationships/hdphoto" Target="../media/hdphoto15.wdp"/><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10" Type="http://schemas.microsoft.com/office/2007/relationships/hdphoto" Target="../media/hdphoto17.wdp"/><Relationship Id="rId4" Type="http://schemas.microsoft.com/office/2007/relationships/hdphoto" Target="../media/hdphoto16.wdp"/><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ightgbm.readthedocs.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freepngimg.com/png/89580-icons-symbol-computer-green-arrow-orange-red"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6.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8.wdp"/><Relationship Id="rId5" Type="http://schemas.openxmlformats.org/officeDocument/2006/relationships/image" Target="../media/image21.png"/><Relationship Id="rId4" Type="http://schemas.microsoft.com/office/2007/relationships/hdphoto" Target="../media/hdphoto7.wdp"/><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63798" y="1230392"/>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Data Mining Applications: Motor Vehicle Crash Database</a:t>
            </a:r>
            <a:endParaRPr lang="en-US" sz="4850" dirty="0"/>
          </a:p>
        </p:txBody>
      </p:sp>
      <p:sp>
        <p:nvSpPr>
          <p:cNvPr id="4" name="Text 1"/>
          <p:cNvSpPr/>
          <p:nvPr/>
        </p:nvSpPr>
        <p:spPr>
          <a:xfrm>
            <a:off x="863798" y="3914418"/>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Group 8 </a:t>
            </a:r>
            <a:endParaRPr lang="en-US" sz="1900" dirty="0"/>
          </a:p>
        </p:txBody>
      </p:sp>
      <p:sp>
        <p:nvSpPr>
          <p:cNvPr id="5" name="Text 2"/>
          <p:cNvSpPr/>
          <p:nvPr/>
        </p:nvSpPr>
        <p:spPr>
          <a:xfrm>
            <a:off x="863798" y="4586883"/>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Presented by:</a:t>
            </a:r>
            <a:endParaRPr lang="en-US" sz="1900" dirty="0"/>
          </a:p>
        </p:txBody>
      </p:sp>
      <p:sp>
        <p:nvSpPr>
          <p:cNvPr id="6" name="Text 3"/>
          <p:cNvSpPr/>
          <p:nvPr/>
        </p:nvSpPr>
        <p:spPr>
          <a:xfrm>
            <a:off x="863798" y="5259348"/>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Jayesh Patil</a:t>
            </a:r>
            <a:endParaRPr lang="en-US" sz="1900" dirty="0"/>
          </a:p>
        </p:txBody>
      </p:sp>
      <p:sp>
        <p:nvSpPr>
          <p:cNvPr id="7" name="Text 4"/>
          <p:cNvSpPr/>
          <p:nvPr/>
        </p:nvSpPr>
        <p:spPr>
          <a:xfrm>
            <a:off x="863797" y="5585373"/>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Subash Chakravarthy</a:t>
            </a:r>
            <a:endParaRPr lang="en-US" sz="1900" dirty="0"/>
          </a:p>
        </p:txBody>
      </p:sp>
      <p:sp>
        <p:nvSpPr>
          <p:cNvPr id="8" name="Text 5"/>
          <p:cNvSpPr/>
          <p:nvPr/>
        </p:nvSpPr>
        <p:spPr>
          <a:xfrm>
            <a:off x="863798" y="5910094"/>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Yuchen He</a:t>
            </a:r>
            <a:endParaRPr lang="en-US" sz="1900" dirty="0"/>
          </a:p>
        </p:txBody>
      </p:sp>
      <p:pic>
        <p:nvPicPr>
          <p:cNvPr id="9" name="Picture 8">
            <a:extLst>
              <a:ext uri="{FF2B5EF4-FFF2-40B4-BE49-F238E27FC236}">
                <a16:creationId xmlns:a16="http://schemas.microsoft.com/office/drawing/2014/main" id="{FAD0F6AA-C2BE-7C48-227F-9CD9138CCD4B}"/>
              </a:ext>
            </a:extLst>
          </p:cNvPr>
          <p:cNvPicPr>
            <a:picLocks noChangeAspect="1"/>
          </p:cNvPicPr>
          <p:nvPr/>
        </p:nvPicPr>
        <p:blipFill>
          <a:blip r:embed="rId3"/>
          <a:srcRect t="40241" r="17509" b="17455"/>
          <a:stretch/>
        </p:blipFill>
        <p:spPr>
          <a:xfrm>
            <a:off x="12599967" y="7753610"/>
            <a:ext cx="1947412" cy="475989"/>
          </a:xfrm>
          <a:prstGeom prst="rect">
            <a:avLst/>
          </a:prstGeom>
        </p:spPr>
      </p:pic>
      <p:sp>
        <p:nvSpPr>
          <p:cNvPr id="12" name="AutoShape 6" descr="8 Popular Data Mining Applications and Trends of 2025">
            <a:extLst>
              <a:ext uri="{FF2B5EF4-FFF2-40B4-BE49-F238E27FC236}">
                <a16:creationId xmlns:a16="http://schemas.microsoft.com/office/drawing/2014/main" id="{E28FB8F6-AD17-EFCD-F1D9-06216276A484}"/>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descr="A hand holding a glowing globe&#10;&#10;AI-generated content may be incorrect.">
            <a:extLst>
              <a:ext uri="{FF2B5EF4-FFF2-40B4-BE49-F238E27FC236}">
                <a16:creationId xmlns:a16="http://schemas.microsoft.com/office/drawing/2014/main" id="{80D81C98-6E98-80FC-C5AA-66CBA5E03CCE}"/>
              </a:ext>
            </a:extLst>
          </p:cNvPr>
          <p:cNvPicPr>
            <a:picLocks noChangeAspect="1"/>
          </p:cNvPicPr>
          <p:nvPr/>
        </p:nvPicPr>
        <p:blipFill>
          <a:blip r:embed="rId4"/>
          <a:srcRect l="30704" r="13864"/>
          <a:stretch/>
        </p:blipFill>
        <p:spPr>
          <a:xfrm>
            <a:off x="8117362" y="-1"/>
            <a:ext cx="6513038"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7"/>
    </mc:Choice>
    <mc:Fallback xmlns="">
      <p:transition spd="slow" advTm="1896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42F4EF-F00A-16C8-AA92-9493FC2B72EA}"/>
              </a:ext>
            </a:extLst>
          </p:cNvPr>
          <p:cNvSpPr txBox="1"/>
          <p:nvPr/>
        </p:nvSpPr>
        <p:spPr>
          <a:xfrm>
            <a:off x="513567" y="264680"/>
            <a:ext cx="13851334" cy="691856"/>
          </a:xfrm>
          <a:prstGeom prst="rect">
            <a:avLst/>
          </a:prstGeom>
          <a:noFill/>
        </p:spPr>
        <p:txBody>
          <a:bodyPr wrap="square">
            <a:spAutoFit/>
          </a:bodyPr>
          <a:lstStyle/>
          <a:p>
            <a:pPr algn="ctr">
              <a:lnSpc>
                <a:spcPct val="115000"/>
              </a:lnSpc>
            </a:pPr>
            <a:r>
              <a:rPr lang="en-US" sz="3600" dirty="0">
                <a:solidFill>
                  <a:schemeClr val="bg1"/>
                </a:solidFill>
                <a:latin typeface="Merriweather" panose="00000500000000000000" pitchFamily="2" charset="0"/>
                <a:ea typeface="Arial" panose="020B0604020202020204" pitchFamily="34" charset="0"/>
                <a:cs typeface="Times New Roman" panose="02020603050405020304" pitchFamily="18" charset="0"/>
              </a:rPr>
              <a:t>Model 3:</a:t>
            </a:r>
            <a:r>
              <a:rPr lang="en-US" sz="36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 Naïve Bayes Classification</a:t>
            </a:r>
            <a:endParaRPr lang="en-IN" sz="36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p:txBody>
      </p:sp>
      <p:pic>
        <p:nvPicPr>
          <p:cNvPr id="15" name="图片 2" descr="10eba7e9284ccefa8123c31eefa13bc">
            <a:extLst>
              <a:ext uri="{FF2B5EF4-FFF2-40B4-BE49-F238E27FC236}">
                <a16:creationId xmlns:a16="http://schemas.microsoft.com/office/drawing/2014/main" id="{C60F2C62-27F6-D5F0-3451-FF76534535D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6771677" y="3820438"/>
            <a:ext cx="7858723" cy="4271376"/>
          </a:xfrm>
          <a:prstGeom prst="rect">
            <a:avLst/>
          </a:prstGeom>
          <a:ln>
            <a:solidFill>
              <a:schemeClr val="tx1"/>
            </a:solidFill>
          </a:ln>
        </p:spPr>
      </p:pic>
      <p:pic>
        <p:nvPicPr>
          <p:cNvPr id="16" name="Picture 15">
            <a:extLst>
              <a:ext uri="{FF2B5EF4-FFF2-40B4-BE49-F238E27FC236}">
                <a16:creationId xmlns:a16="http://schemas.microsoft.com/office/drawing/2014/main" id="{39DB12D8-FF73-EDE1-B3F4-F69E1E0ECB6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3845491"/>
            <a:ext cx="6826803" cy="4384109"/>
          </a:xfrm>
          <a:prstGeom prst="rect">
            <a:avLst/>
          </a:prstGeom>
          <a:noFill/>
          <a:ln>
            <a:solidFill>
              <a:schemeClr val="tx1"/>
            </a:solidFill>
          </a:ln>
        </p:spPr>
      </p:pic>
      <p:sp>
        <p:nvSpPr>
          <p:cNvPr id="20" name="TextBox 19">
            <a:extLst>
              <a:ext uri="{FF2B5EF4-FFF2-40B4-BE49-F238E27FC236}">
                <a16:creationId xmlns:a16="http://schemas.microsoft.com/office/drawing/2014/main" id="{1E98A3C6-2081-43DC-9BCD-62D0B4FC350E}"/>
              </a:ext>
            </a:extLst>
          </p:cNvPr>
          <p:cNvSpPr txBox="1"/>
          <p:nvPr/>
        </p:nvSpPr>
        <p:spPr>
          <a:xfrm>
            <a:off x="3775371" y="1217510"/>
            <a:ext cx="7327726" cy="1984133"/>
          </a:xfrm>
          <a:prstGeom prst="rect">
            <a:avLst/>
          </a:prstGeom>
          <a:noFill/>
        </p:spPr>
        <p:txBody>
          <a:bodyPr wrap="square">
            <a:spAutoFit/>
          </a:bodyPr>
          <a:lstStyle/>
          <a:p>
            <a:pPr>
              <a:lnSpc>
                <a:spcPct val="115000"/>
              </a:lnSpc>
              <a:buNone/>
            </a:pPr>
            <a:r>
              <a:rPr lang="en-US"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“At Fault”: Precision = 0.86, Recall = 0.71</a:t>
            </a:r>
            <a:endParaRPr lang="en-IN"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a:lnSpc>
                <a:spcPct val="115000"/>
              </a:lnSpc>
            </a:pPr>
            <a:r>
              <a:rPr lang="en-US"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The heatmap of the confusion matrix showed that most misclassifications involved false negatives</a:t>
            </a:r>
            <a:r>
              <a:rPr lang="en-US" sz="1800" dirty="0">
                <a:solidFill>
                  <a:schemeClr val="bg1"/>
                </a:solidFill>
                <a:effectLst/>
                <a:latin typeface="Merriweather" panose="00000500000000000000" pitchFamily="2" charset="0"/>
                <a:ea typeface="SimSun" panose="02010600030101010101" pitchFamily="2" charset="-122"/>
                <a:cs typeface="Times New Roman" panose="02020603050405020304" pitchFamily="18" charset="0"/>
              </a:rPr>
              <a:t>.</a:t>
            </a:r>
            <a:endParaRPr lang="en-IN"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a:lnSpc>
                <a:spcPct val="115000"/>
              </a:lnSpc>
            </a:pPr>
            <a:r>
              <a:rPr lang="en-US"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Confusion matrix showing Naïve Bayes model performance. The model tends to classify “Not At Fault” better than “At Fault.” </a:t>
            </a:r>
            <a:endParaRPr lang="en-IN" sz="18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484"/>
    </mc:Choice>
    <mc:Fallback xmlns="">
      <p:transition spd="slow" advTm="304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31D6BD-4D6E-6E12-E0DB-D033824D86A5}"/>
              </a:ext>
            </a:extLst>
          </p:cNvPr>
          <p:cNvSpPr txBox="1"/>
          <p:nvPr/>
        </p:nvSpPr>
        <p:spPr>
          <a:xfrm>
            <a:off x="237996" y="250521"/>
            <a:ext cx="9181578" cy="1327608"/>
          </a:xfrm>
          <a:prstGeom prst="rect">
            <a:avLst/>
          </a:prstGeom>
          <a:noFill/>
        </p:spPr>
        <p:txBody>
          <a:bodyPr wrap="square">
            <a:spAutoFit/>
          </a:bodyPr>
          <a:lstStyle/>
          <a:p>
            <a:pPr algn="ctr">
              <a:lnSpc>
                <a:spcPct val="115000"/>
              </a:lnSpc>
            </a:pPr>
            <a:r>
              <a:rPr lang="en-US" sz="3600" dirty="0">
                <a:solidFill>
                  <a:schemeClr val="bg1"/>
                </a:solidFill>
                <a:latin typeface="Merriweather" panose="00000500000000000000" pitchFamily="2" charset="0"/>
                <a:ea typeface="Arial" panose="020B0604020202020204" pitchFamily="34" charset="0"/>
                <a:cs typeface="Times New Roman" panose="02020603050405020304" pitchFamily="18" charset="0"/>
              </a:rPr>
              <a:t>Model 4: </a:t>
            </a:r>
            <a:r>
              <a:rPr lang="en-US" sz="36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Principal Component Analysis (PCA)</a:t>
            </a:r>
            <a:endParaRPr lang="en-IN" sz="36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p:txBody>
      </p:sp>
      <p:pic>
        <p:nvPicPr>
          <p:cNvPr id="4" name="图片 3" descr="36b67129840cb226d7c343a7f2782dd">
            <a:extLst>
              <a:ext uri="{FF2B5EF4-FFF2-40B4-BE49-F238E27FC236}">
                <a16:creationId xmlns:a16="http://schemas.microsoft.com/office/drawing/2014/main" id="{F27DBE03-11B2-B400-7693-9A439C05C3D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845457" y="5107437"/>
            <a:ext cx="4784943" cy="3012914"/>
          </a:xfrm>
          <a:prstGeom prst="rect">
            <a:avLst/>
          </a:prstGeom>
          <a:ln>
            <a:solidFill>
              <a:schemeClr val="tx1"/>
            </a:solidFill>
          </a:ln>
        </p:spPr>
      </p:pic>
      <p:pic>
        <p:nvPicPr>
          <p:cNvPr id="5" name="Picture 4">
            <a:extLst>
              <a:ext uri="{FF2B5EF4-FFF2-40B4-BE49-F238E27FC236}">
                <a16:creationId xmlns:a16="http://schemas.microsoft.com/office/drawing/2014/main" id="{D4CE4B16-AED5-49F4-6835-84CF2AF4F74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645041" y="926265"/>
            <a:ext cx="4976886" cy="4181172"/>
          </a:xfrm>
          <a:prstGeom prst="rect">
            <a:avLst/>
          </a:prstGeom>
          <a:noFill/>
          <a:ln>
            <a:solidFill>
              <a:schemeClr val="tx1"/>
            </a:solidFill>
          </a:ln>
        </p:spPr>
      </p:pic>
      <p:sp>
        <p:nvSpPr>
          <p:cNvPr id="9" name="TextBox 8">
            <a:extLst>
              <a:ext uri="{FF2B5EF4-FFF2-40B4-BE49-F238E27FC236}">
                <a16:creationId xmlns:a16="http://schemas.microsoft.com/office/drawing/2014/main" id="{3E9A0621-548A-8C20-034E-FBF4C4E497D2}"/>
              </a:ext>
            </a:extLst>
          </p:cNvPr>
          <p:cNvSpPr txBox="1"/>
          <p:nvPr/>
        </p:nvSpPr>
        <p:spPr>
          <a:xfrm>
            <a:off x="822023" y="2555309"/>
            <a:ext cx="7925842" cy="4040978"/>
          </a:xfrm>
          <a:prstGeom prst="rect">
            <a:avLst/>
          </a:prstGeom>
          <a:noFill/>
        </p:spPr>
        <p:txBody>
          <a:bodyPr wrap="square">
            <a:spAutoFit/>
          </a:bodyPr>
          <a:lstStyle/>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Performed on the encoded and scaled data.</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First five components captured over 60% of the variance.</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PC1: Strong loading from Speed Limit and Vehicle Year (an “old-and-fast” axis).</a:t>
            </a:r>
          </a:p>
          <a:p>
            <a:pPr marL="285750" indent="-285750">
              <a:lnSpc>
                <a:spcPct val="115000"/>
              </a:lnSpc>
              <a:buFont typeface="Arial" panose="020B0604020202020204" pitchFamily="34" charset="0"/>
              <a:buChar char="•"/>
            </a:pPr>
            <a:r>
              <a:rPr lang="en-IN" sz="2000" dirty="0">
                <a:solidFill>
                  <a:schemeClr val="bg1"/>
                </a:solidFill>
                <a:effectLst/>
                <a:latin typeface="Merriweather" panose="00000500000000000000" pitchFamily="2" charset="0"/>
                <a:ea typeface="Calibri" panose="020F0502020204030204" pitchFamily="34" charset="0"/>
              </a:rPr>
              <a:t>PC2: Patterns in Weather and Collision </a:t>
            </a:r>
            <a:r>
              <a:rPr lang="en-IN" sz="2000" dirty="0" err="1">
                <a:solidFill>
                  <a:schemeClr val="bg1"/>
                </a:solidFill>
                <a:effectLst/>
                <a:latin typeface="Merriweather" panose="00000500000000000000" pitchFamily="2" charset="0"/>
                <a:ea typeface="Calibri" panose="020F0502020204030204" pitchFamily="34" charset="0"/>
              </a:rPr>
              <a:t>Type.Screen</a:t>
            </a:r>
            <a:r>
              <a:rPr lang="en-IN" sz="2000" dirty="0">
                <a:solidFill>
                  <a:schemeClr val="bg1"/>
                </a:solidFill>
                <a:effectLst/>
                <a:latin typeface="Merriweather" panose="00000500000000000000" pitchFamily="2" charset="0"/>
                <a:ea typeface="Calibri" panose="020F0502020204030204" pitchFamily="34" charset="0"/>
              </a:rPr>
              <a:t> plot and loading matrix were generated to aid interpretation</a:t>
            </a: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PCA Findings </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800100" lvl="1" indent="-342900">
              <a:lnSpc>
                <a:spcPct val="115000"/>
              </a:lnSpc>
              <a:buFont typeface="Symbol" panose="05050102010706020507" pitchFamily="18" charset="2"/>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PC1 revealed a contrast between newer vehicles in slow zones vs. older in fast zones.</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800100" lvl="1" indent="-342900">
              <a:lnSpc>
                <a:spcPct val="115000"/>
              </a:lnSpc>
              <a:buFont typeface="Symbol" panose="05050102010706020507" pitchFamily="18" charset="2"/>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PC2 separated poor visibility from clear conditions.</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800100" lvl="1" indent="-342900">
              <a:lnSpc>
                <a:spcPct val="115000"/>
              </a:lnSpc>
              <a:buFont typeface="Symbol" panose="05050102010706020507" pitchFamily="18" charset="2"/>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Helped identify latent structure and reduce noise.</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485046299"/>
      </p:ext>
    </p:extLst>
  </p:cSld>
  <p:clrMapOvr>
    <a:masterClrMapping/>
  </p:clrMapOvr>
  <mc:AlternateContent xmlns:mc="http://schemas.openxmlformats.org/markup-compatibility/2006" xmlns:p14="http://schemas.microsoft.com/office/powerpoint/2010/main">
    <mc:Choice Requires="p14">
      <p:transition spd="slow" p14:dur="2000" advTm="51963"/>
    </mc:Choice>
    <mc:Fallback xmlns="">
      <p:transition spd="slow" advTm="5196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AB16DD-8CC7-24BD-9317-282970DAE933}"/>
              </a:ext>
            </a:extLst>
          </p:cNvPr>
          <p:cNvSpPr txBox="1"/>
          <p:nvPr/>
        </p:nvSpPr>
        <p:spPr>
          <a:xfrm>
            <a:off x="889349" y="376151"/>
            <a:ext cx="8104339" cy="1250086"/>
          </a:xfrm>
          <a:prstGeom prst="rect">
            <a:avLst/>
          </a:prstGeom>
          <a:noFill/>
        </p:spPr>
        <p:txBody>
          <a:bodyPr wrap="square">
            <a:spAutoFit/>
          </a:bodyPr>
          <a:lstStyle/>
          <a:p>
            <a:pPr algn="ctr">
              <a:lnSpc>
                <a:spcPct val="107000"/>
              </a:lnSpc>
              <a:spcAft>
                <a:spcPts val="800"/>
              </a:spcAft>
            </a:pPr>
            <a:r>
              <a:rPr lang="en-IN" sz="3600" kern="100" dirty="0">
                <a:solidFill>
                  <a:schemeClr val="bg1"/>
                </a:solidFill>
                <a:latin typeface="Merriweather" panose="00000500000000000000" pitchFamily="2" charset="0"/>
                <a:ea typeface="Calibri" panose="020F0502020204030204" pitchFamily="34" charset="0"/>
                <a:cs typeface="Times New Roman" panose="02020603050405020304" pitchFamily="18" charset="0"/>
              </a:rPr>
              <a:t>Model 5:</a:t>
            </a:r>
            <a:r>
              <a:rPr lang="en-IN" sz="3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36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Apriori</a:t>
            </a:r>
            <a:r>
              <a:rPr lang="en-IN" sz="3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Association Rule Mining </a:t>
            </a:r>
          </a:p>
        </p:txBody>
      </p:sp>
      <p:pic>
        <p:nvPicPr>
          <p:cNvPr id="4" name="Picture 3">
            <a:extLst>
              <a:ext uri="{FF2B5EF4-FFF2-40B4-BE49-F238E27FC236}">
                <a16:creationId xmlns:a16="http://schemas.microsoft.com/office/drawing/2014/main" id="{5FB39A0D-8C9D-F558-C263-FEEDF5D9B72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774555" y="0"/>
            <a:ext cx="4855845" cy="4524375"/>
          </a:xfrm>
          <a:prstGeom prst="rect">
            <a:avLst/>
          </a:prstGeom>
          <a:noFill/>
          <a:ln>
            <a:solidFill>
              <a:schemeClr val="tx1"/>
            </a:solidFill>
          </a:ln>
        </p:spPr>
      </p:pic>
      <p:pic>
        <p:nvPicPr>
          <p:cNvPr id="5" name="图片 4" descr="70ec77470ffcf1445574b71a1effe5d">
            <a:extLst>
              <a:ext uri="{FF2B5EF4-FFF2-40B4-BE49-F238E27FC236}">
                <a16:creationId xmlns:a16="http://schemas.microsoft.com/office/drawing/2014/main" id="{6ACB31A3-84FA-1177-0ADE-CB912AF437E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8902700" y="4524375"/>
            <a:ext cx="5727700" cy="3705225"/>
          </a:xfrm>
          <a:prstGeom prst="rect">
            <a:avLst/>
          </a:prstGeom>
          <a:ln>
            <a:solidFill>
              <a:schemeClr val="tx1"/>
            </a:solidFill>
          </a:ln>
        </p:spPr>
      </p:pic>
      <p:sp>
        <p:nvSpPr>
          <p:cNvPr id="7" name="TextBox 6">
            <a:extLst>
              <a:ext uri="{FF2B5EF4-FFF2-40B4-BE49-F238E27FC236}">
                <a16:creationId xmlns:a16="http://schemas.microsoft.com/office/drawing/2014/main" id="{CCDCE793-E9F9-0A51-7EFF-B6AEFB1DD300}"/>
              </a:ext>
            </a:extLst>
          </p:cNvPr>
          <p:cNvSpPr txBox="1"/>
          <p:nvPr/>
        </p:nvSpPr>
        <p:spPr>
          <a:xfrm>
            <a:off x="519010" y="2157131"/>
            <a:ext cx="7522700" cy="4671920"/>
          </a:xfrm>
          <a:prstGeom prst="rect">
            <a:avLst/>
          </a:prstGeom>
          <a:noFill/>
        </p:spPr>
        <p:txBody>
          <a:bodyPr wrap="square">
            <a:spAutoFit/>
          </a:bodyPr>
          <a:lstStyle/>
          <a:p>
            <a:pPr marL="285750" indent="-285750">
              <a:lnSpc>
                <a:spcPct val="115000"/>
              </a:lnSpc>
              <a:buFont typeface="Arial" panose="020B0604020202020204" pitchFamily="34" charset="0"/>
              <a:buChar char="•"/>
            </a:pPr>
            <a:r>
              <a:rPr lang="en-US" sz="2000" dirty="0" err="1">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Apriori</a:t>
            </a: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 Association Rule Mining</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Five categorical columns were converted into transactions.</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Applied </a:t>
            </a:r>
            <a:r>
              <a:rPr lang="en-US" sz="2000" dirty="0" err="1">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Apriori</a:t>
            </a: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 with 2% support and 60% confidence thresholds.</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Rules were ranked by lift and saved to CSV.</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7429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Top rule: If Light = Dark (no street lights) and Weather = Clear, then Collision Type = Angle. (Support: 2.4%, Confidence: 61%, Lift: 2.1)</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SimSun" panose="02010600030101010101" pitchFamily="2" charset="-122"/>
                <a:cs typeface="Times New Roman" panose="02020603050405020304" pitchFamily="18" charset="0"/>
              </a:rPr>
              <a:t>Top 10 </a:t>
            </a:r>
            <a:r>
              <a:rPr lang="en-US" sz="2000" dirty="0" err="1">
                <a:solidFill>
                  <a:schemeClr val="bg1"/>
                </a:solidFill>
                <a:effectLst/>
                <a:latin typeface="Merriweather" panose="00000500000000000000" pitchFamily="2" charset="0"/>
                <a:ea typeface="SimSun" panose="02010600030101010101" pitchFamily="2" charset="-122"/>
                <a:cs typeface="Times New Roman" panose="02020603050405020304" pitchFamily="18" charset="0"/>
              </a:rPr>
              <a:t>Apriori</a:t>
            </a:r>
            <a:r>
              <a:rPr lang="en-US" sz="2000" dirty="0">
                <a:solidFill>
                  <a:schemeClr val="bg1"/>
                </a:solidFill>
                <a:effectLst/>
                <a:latin typeface="Merriweather" panose="00000500000000000000" pitchFamily="2" charset="0"/>
                <a:ea typeface="SimSun" panose="02010600030101010101" pitchFamily="2" charset="-122"/>
                <a:cs typeface="Times New Roman" panose="02020603050405020304" pitchFamily="18" charset="0"/>
              </a:rPr>
              <a:t> rules ranked by Lift. Most rules connect lighting and distraction to crash types.</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285750" indent="-285750">
              <a:lnSpc>
                <a:spcPct val="115000"/>
              </a:lnSpc>
              <a:buFont typeface="Arial" panose="020B0604020202020204" pitchFamily="34" charset="0"/>
              <a:buChar char="•"/>
            </a:pPr>
            <a:r>
              <a:rPr lang="en-US"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Visualization of top 10 rules by lift was created using matplotlib.</a:t>
            </a:r>
            <a:endParaRPr lang="en-IN" sz="20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88664647"/>
      </p:ext>
    </p:extLst>
  </p:cSld>
  <p:clrMapOvr>
    <a:masterClrMapping/>
  </p:clrMapOvr>
  <mc:AlternateContent xmlns:mc="http://schemas.openxmlformats.org/markup-compatibility/2006" xmlns:p14="http://schemas.microsoft.com/office/powerpoint/2010/main">
    <mc:Choice Requires="p14">
      <p:transition spd="slow" p14:dur="2000" advTm="64764"/>
    </mc:Choice>
    <mc:Fallback xmlns="">
      <p:transition spd="slow" advTm="6476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528856" y="97341"/>
            <a:ext cx="9441862" cy="929794"/>
          </a:xfrm>
          <a:prstGeom prst="rect">
            <a:avLst/>
          </a:prstGeom>
          <a:noFill/>
          <a:ln/>
        </p:spPr>
        <p:txBody>
          <a:bodyPr wrap="square" lIns="0" tIns="0" rIns="0" bIns="0" rtlCol="0" anchor="t"/>
          <a:lstStyle/>
          <a:p>
            <a:pPr marL="0" indent="0" algn="ctr">
              <a:lnSpc>
                <a:spcPts val="5850"/>
              </a:lnSpc>
              <a:buNone/>
            </a:pPr>
            <a:r>
              <a:rPr lang="en-US" sz="2800" dirty="0">
                <a:solidFill>
                  <a:schemeClr val="bg1"/>
                </a:solidFill>
                <a:latin typeface="Merriweather" panose="00000500000000000000" pitchFamily="2" charset="0"/>
                <a:ea typeface="Merriweather" pitchFamily="34" charset="-122"/>
                <a:cs typeface="Merriweather" pitchFamily="34" charset="-120"/>
              </a:rPr>
              <a:t>Model 6:</a:t>
            </a:r>
            <a:r>
              <a:rPr lang="en-IN" sz="2800" dirty="0" err="1">
                <a:solidFill>
                  <a:schemeClr val="bg1"/>
                </a:solidFill>
                <a:effectLst/>
                <a:latin typeface="Merriweather" panose="00000500000000000000" pitchFamily="2" charset="0"/>
                <a:ea typeface="Calibri" panose="020F0502020204030204" pitchFamily="34" charset="0"/>
              </a:rPr>
              <a:t>CatBoost</a:t>
            </a:r>
            <a:r>
              <a:rPr lang="en-IN" sz="2800" dirty="0">
                <a:solidFill>
                  <a:schemeClr val="bg1"/>
                </a:solidFill>
                <a:effectLst/>
                <a:latin typeface="Merriweather" panose="00000500000000000000" pitchFamily="2" charset="0"/>
                <a:ea typeface="Calibri" panose="020F0502020204030204" pitchFamily="34" charset="0"/>
              </a:rPr>
              <a:t>, </a:t>
            </a:r>
            <a:r>
              <a:rPr lang="en-IN" sz="2800" dirty="0" err="1">
                <a:solidFill>
                  <a:schemeClr val="bg1"/>
                </a:solidFill>
                <a:effectLst/>
                <a:latin typeface="Merriweather" panose="00000500000000000000" pitchFamily="2" charset="0"/>
                <a:ea typeface="Calibri" panose="020F0502020204030204" pitchFamily="34" charset="0"/>
              </a:rPr>
              <a:t>LightGBM</a:t>
            </a:r>
            <a:r>
              <a:rPr lang="en-IN" sz="2800" dirty="0">
                <a:solidFill>
                  <a:schemeClr val="bg1"/>
                </a:solidFill>
                <a:effectLst/>
                <a:latin typeface="Merriweather" panose="00000500000000000000" pitchFamily="2" charset="0"/>
                <a:ea typeface="Calibri" panose="020F0502020204030204" pitchFamily="34" charset="0"/>
              </a:rPr>
              <a:t> and MLP Classifier</a:t>
            </a:r>
            <a:endParaRPr lang="en-US" sz="2800" dirty="0">
              <a:solidFill>
                <a:schemeClr val="bg1"/>
              </a:solidFill>
              <a:latin typeface="Merriweather" panose="00000500000000000000" pitchFamily="2" charset="0"/>
            </a:endParaRPr>
          </a:p>
        </p:txBody>
      </p:sp>
      <p:pic>
        <p:nvPicPr>
          <p:cNvPr id="16" name="Picture 15" descr="A black text on a white background&#10;&#10;AI-generated content may be incorrect.">
            <a:extLst>
              <a:ext uri="{FF2B5EF4-FFF2-40B4-BE49-F238E27FC236}">
                <a16:creationId xmlns:a16="http://schemas.microsoft.com/office/drawing/2014/main" id="{7E1C14E0-279F-872D-34D0-C36B26EB813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6559368"/>
            <a:ext cx="7134024" cy="1557975"/>
          </a:xfrm>
          <a:prstGeom prst="rect">
            <a:avLst/>
          </a:prstGeom>
          <a:ln>
            <a:solidFill>
              <a:schemeClr val="tx1"/>
            </a:solidFill>
          </a:ln>
        </p:spPr>
      </p:pic>
      <p:pic>
        <p:nvPicPr>
          <p:cNvPr id="5123" name="Picture 3">
            <a:extLst>
              <a:ext uri="{FF2B5EF4-FFF2-40B4-BE49-F238E27FC236}">
                <a16:creationId xmlns:a16="http://schemas.microsoft.com/office/drawing/2014/main" id="{E7C4EFEE-2990-4040-63F6-C24ADB55B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024" y="6531105"/>
            <a:ext cx="3640450" cy="158623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3D0014E5-9EF4-B322-4E91-73CFF066E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4474" y="5858337"/>
            <a:ext cx="3855926" cy="2371263"/>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a:extLst>
              <a:ext uri="{FF2B5EF4-FFF2-40B4-BE49-F238E27FC236}">
                <a16:creationId xmlns:a16="http://schemas.microsoft.com/office/drawing/2014/main" id="{B9BDD9AA-EC2D-42A3-B5CD-02C06036E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4474" y="3046718"/>
            <a:ext cx="3876025" cy="281162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83FC4B6D-CB4A-3559-BCEB-289607BD3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74474" y="0"/>
            <a:ext cx="3825980" cy="30467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screen shot of a graph&#10;&#10;AI-generated content may be incorrect.">
            <a:extLst>
              <a:ext uri="{FF2B5EF4-FFF2-40B4-BE49-F238E27FC236}">
                <a16:creationId xmlns:a16="http://schemas.microsoft.com/office/drawing/2014/main" id="{E0ADDC0E-D627-0D31-1B36-DC6A20142A94}"/>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894531" y="3046718"/>
            <a:ext cx="4879943" cy="3519003"/>
          </a:xfrm>
          <a:prstGeom prst="rect">
            <a:avLst/>
          </a:prstGeom>
          <a:ln>
            <a:solidFill>
              <a:schemeClr val="tx1"/>
            </a:solidFill>
          </a:ln>
        </p:spPr>
      </p:pic>
      <p:sp>
        <p:nvSpPr>
          <p:cNvPr id="19" name="Rectangle 10">
            <a:extLst>
              <a:ext uri="{FF2B5EF4-FFF2-40B4-BE49-F238E27FC236}">
                <a16:creationId xmlns:a16="http://schemas.microsoft.com/office/drawing/2014/main" id="{87CD8F97-9D88-AE1D-0B80-E76C13E75E40}"/>
              </a:ext>
            </a:extLst>
          </p:cNvPr>
          <p:cNvSpPr>
            <a:spLocks noChangeArrowheads="1"/>
          </p:cNvSpPr>
          <p:nvPr/>
        </p:nvSpPr>
        <p:spPr bwMode="auto">
          <a:xfrm rot="10800000" flipV="1">
            <a:off x="285860" y="1698951"/>
            <a:ext cx="532281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erriweather" panose="00000500000000000000" pitchFamily="2" charset="0"/>
              </a:rPr>
              <a:t>Due to feature scaling and complicated data structures, </a:t>
            </a:r>
            <a:r>
              <a:rPr kumimoji="0" lang="en-US" altLang="en-US" sz="1800" b="0" i="0" u="none" strike="noStrike" cap="none" normalizeH="0" baseline="0" dirty="0" err="1">
                <a:ln>
                  <a:noFill/>
                </a:ln>
                <a:solidFill>
                  <a:schemeClr val="bg1"/>
                </a:solidFill>
                <a:effectLst/>
                <a:latin typeface="Merriweather" panose="00000500000000000000" pitchFamily="2" charset="0"/>
              </a:rPr>
              <a:t>MLPClassifier</a:t>
            </a:r>
            <a:r>
              <a:rPr kumimoji="0" lang="en-US" altLang="en-US" sz="1800" b="0" i="0" u="none" strike="noStrike" cap="none" normalizeH="0" baseline="0" dirty="0">
                <a:ln>
                  <a:noFill/>
                </a:ln>
                <a:solidFill>
                  <a:schemeClr val="bg1"/>
                </a:solidFill>
                <a:effectLst/>
                <a:latin typeface="Merriweather" panose="00000500000000000000" pitchFamily="2" charset="0"/>
              </a:rPr>
              <a:t> performs badly, whereas </a:t>
            </a:r>
            <a:r>
              <a:rPr kumimoji="0" lang="en-US" altLang="en-US" sz="1800" b="0" i="0" u="none" strike="noStrike" cap="none" normalizeH="0" baseline="0" dirty="0" err="1">
                <a:ln>
                  <a:noFill/>
                </a:ln>
                <a:solidFill>
                  <a:schemeClr val="bg1"/>
                </a:solidFill>
                <a:effectLst/>
                <a:latin typeface="Merriweather" panose="00000500000000000000" pitchFamily="2" charset="0"/>
              </a:rPr>
              <a:t>CatBoost</a:t>
            </a:r>
            <a:r>
              <a:rPr kumimoji="0" lang="en-US" altLang="en-US" sz="1800" b="0" i="0" u="none" strike="noStrike" cap="none" normalizeH="0" baseline="0" dirty="0">
                <a:ln>
                  <a:noFill/>
                </a:ln>
                <a:solidFill>
                  <a:schemeClr val="bg1"/>
                </a:solidFill>
                <a:effectLst/>
                <a:latin typeface="Merriweather" panose="00000500000000000000" pitchFamily="2" charset="0"/>
              </a:rPr>
              <a:t> and </a:t>
            </a:r>
            <a:r>
              <a:rPr kumimoji="0" lang="en-US" altLang="en-US" sz="1800" b="0" i="0" u="none" strike="noStrike" cap="none" normalizeH="0" baseline="0" dirty="0" err="1">
                <a:ln>
                  <a:noFill/>
                </a:ln>
                <a:solidFill>
                  <a:schemeClr val="bg1"/>
                </a:solidFill>
                <a:effectLst/>
                <a:latin typeface="Merriweather" panose="00000500000000000000" pitchFamily="2" charset="0"/>
              </a:rPr>
              <a:t>LightGBM</a:t>
            </a:r>
            <a:r>
              <a:rPr kumimoji="0" lang="en-US" altLang="en-US" sz="1800" b="0" i="0" u="none" strike="noStrike" cap="none" normalizeH="0" baseline="0" dirty="0">
                <a:ln>
                  <a:noFill/>
                </a:ln>
                <a:solidFill>
                  <a:schemeClr val="bg1"/>
                </a:solidFill>
                <a:effectLst/>
                <a:latin typeface="Merriweather" panose="00000500000000000000" pitchFamily="2" charset="0"/>
              </a:rPr>
              <a:t> exhibit good accuracy with over 94%. </a:t>
            </a:r>
          </a:p>
          <a:p>
            <a:pPr marR="0" lvl="0"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Merriweather" panose="00000500000000000000" pitchFamily="2"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Merriweather" panose="00000500000000000000" pitchFamily="2" charset="0"/>
              </a:rPr>
              <a:t>The training set is balanced using SMOTE. Vehicle Year and Age have a complete negative correlation, but numerical features exhibit modest relationships. </a:t>
            </a:r>
            <a:r>
              <a:rPr kumimoji="0" lang="en-US" altLang="en-US" sz="1800" b="0" i="0" u="none" strike="noStrike" cap="none" normalizeH="0" baseline="0" dirty="0" err="1">
                <a:ln>
                  <a:noFill/>
                </a:ln>
                <a:solidFill>
                  <a:schemeClr val="bg1"/>
                </a:solidFill>
                <a:effectLst/>
                <a:latin typeface="Merriweather" panose="00000500000000000000" pitchFamily="2" charset="0"/>
              </a:rPr>
              <a:t>Light_Daylight</a:t>
            </a:r>
            <a:r>
              <a:rPr kumimoji="0" lang="en-US" altLang="en-US" sz="1800" b="0" i="0" u="none" strike="noStrike" cap="none" normalizeH="0" baseline="0" dirty="0">
                <a:ln>
                  <a:noFill/>
                </a:ln>
                <a:solidFill>
                  <a:schemeClr val="bg1"/>
                </a:solidFill>
                <a:effectLst/>
                <a:latin typeface="Merriweather" panose="00000500000000000000" pitchFamily="2" charset="0"/>
              </a:rPr>
              <a:t>, </a:t>
            </a:r>
            <a:r>
              <a:rPr kumimoji="0" lang="en-US" altLang="en-US" sz="1800" b="0" i="0" u="none" strike="noStrike" cap="none" normalizeH="0" baseline="0" dirty="0" err="1">
                <a:ln>
                  <a:noFill/>
                </a:ln>
                <a:solidFill>
                  <a:schemeClr val="bg1"/>
                </a:solidFill>
                <a:effectLst/>
                <a:latin typeface="Merriweather" panose="00000500000000000000" pitchFamily="2" charset="0"/>
              </a:rPr>
              <a:t>Crash_DayOfWeek</a:t>
            </a:r>
            <a:r>
              <a:rPr kumimoji="0" lang="en-US" altLang="en-US" sz="1800" b="0" i="0" u="none" strike="noStrike" cap="none" normalizeH="0" baseline="0" dirty="0">
                <a:ln>
                  <a:noFill/>
                </a:ln>
                <a:solidFill>
                  <a:schemeClr val="bg1"/>
                </a:solidFill>
                <a:effectLst/>
                <a:latin typeface="Merriweather" panose="00000500000000000000" pitchFamily="2" charset="0"/>
              </a:rPr>
              <a:t>, Clear Weather, Crash Hour, Speed Limit, and Driver At Fault are important predictive indicators.</a:t>
            </a:r>
          </a:p>
        </p:txBody>
      </p:sp>
    </p:spTree>
  </p:cSld>
  <p:clrMapOvr>
    <a:masterClrMapping/>
  </p:clrMapOvr>
  <mc:AlternateContent xmlns:mc="http://schemas.openxmlformats.org/markup-compatibility/2006" xmlns:p14="http://schemas.microsoft.com/office/powerpoint/2010/main">
    <mc:Choice Requires="p14">
      <p:transition spd="slow" p14:dur="2000" advTm="261993"/>
    </mc:Choice>
    <mc:Fallback xmlns="">
      <p:transition spd="slow" advTm="2619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863797" y="16759"/>
            <a:ext cx="13390822" cy="1227700"/>
          </a:xfrm>
          <a:prstGeom prst="rect">
            <a:avLst/>
          </a:prstGeom>
          <a:noFill/>
          <a:ln/>
        </p:spPr>
        <p:txBody>
          <a:bodyPr wrap="square" lIns="0" tIns="0" rIns="0" bIns="0" rtlCol="0" anchor="ctr"/>
          <a:lstStyle/>
          <a:p>
            <a:pPr marL="0" indent="0" algn="ctr">
              <a:lnSpc>
                <a:spcPts val="6050"/>
              </a:lnSpc>
              <a:buNone/>
            </a:pPr>
            <a:r>
              <a:rPr lang="en-US" sz="4800" dirty="0">
                <a:solidFill>
                  <a:schemeClr val="bg1"/>
                </a:solidFill>
                <a:latin typeface="Merriweather" panose="00000500000000000000" pitchFamily="2" charset="0"/>
              </a:rPr>
              <a:t>Recommendation</a:t>
            </a:r>
          </a:p>
        </p:txBody>
      </p:sp>
      <p:sp>
        <p:nvSpPr>
          <p:cNvPr id="4" name="Shape 1"/>
          <p:cNvSpPr/>
          <p:nvPr/>
        </p:nvSpPr>
        <p:spPr>
          <a:xfrm>
            <a:off x="2412823" y="1578131"/>
            <a:ext cx="4626803" cy="1227699"/>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 Prioritize lighting improvements in poorly lit, high-crash zones</a:t>
            </a:r>
            <a:endPar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4" name="Shape 1">
            <a:extLst>
              <a:ext uri="{FF2B5EF4-FFF2-40B4-BE49-F238E27FC236}">
                <a16:creationId xmlns:a16="http://schemas.microsoft.com/office/drawing/2014/main" id="{6E55A4B2-9057-C547-2C1F-4147245A8D57}"/>
              </a:ext>
            </a:extLst>
          </p:cNvPr>
          <p:cNvSpPr/>
          <p:nvPr/>
        </p:nvSpPr>
        <p:spPr>
          <a:xfrm>
            <a:off x="2412822" y="3303827"/>
            <a:ext cx="4626803" cy="1227699"/>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C. Reassess speed limits in high-frequency crash corridors</a:t>
            </a:r>
            <a:endParaRPr lang="en-IN" sz="1800"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5" name="Shape 1">
            <a:extLst>
              <a:ext uri="{FF2B5EF4-FFF2-40B4-BE49-F238E27FC236}">
                <a16:creationId xmlns:a16="http://schemas.microsoft.com/office/drawing/2014/main" id="{067784F5-60BF-5696-0B52-EFEF5CAEF9A4}"/>
              </a:ext>
            </a:extLst>
          </p:cNvPr>
          <p:cNvSpPr/>
          <p:nvPr/>
        </p:nvSpPr>
        <p:spPr>
          <a:xfrm>
            <a:off x="2412823" y="5029523"/>
            <a:ext cx="4626803" cy="1108231"/>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E. Design cluster-specific safety interventions</a:t>
            </a:r>
            <a:endParaRPr lang="en-IN" sz="1800"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6" name="Shape 1">
            <a:extLst>
              <a:ext uri="{FF2B5EF4-FFF2-40B4-BE49-F238E27FC236}">
                <a16:creationId xmlns:a16="http://schemas.microsoft.com/office/drawing/2014/main" id="{DBF24BFB-EE45-243F-48D6-B2B5AF09375C}"/>
              </a:ext>
            </a:extLst>
          </p:cNvPr>
          <p:cNvSpPr/>
          <p:nvPr/>
        </p:nvSpPr>
        <p:spPr>
          <a:xfrm>
            <a:off x="7726451" y="1578131"/>
            <a:ext cx="4626803" cy="1227700"/>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B. Implement time-targeted enforcement campaigns</a:t>
            </a:r>
            <a:endParaRPr lang="en-IN" sz="1800"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7" name="Shape 1">
            <a:extLst>
              <a:ext uri="{FF2B5EF4-FFF2-40B4-BE49-F238E27FC236}">
                <a16:creationId xmlns:a16="http://schemas.microsoft.com/office/drawing/2014/main" id="{5133163F-BA0B-A9CA-A603-D1D64B16A114}"/>
              </a:ext>
            </a:extLst>
          </p:cNvPr>
          <p:cNvSpPr/>
          <p:nvPr/>
        </p:nvSpPr>
        <p:spPr>
          <a:xfrm>
            <a:off x="7726451" y="3303827"/>
            <a:ext cx="4626803" cy="1227699"/>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D. Promote public awareness campaigns for older vehicle safety</a:t>
            </a:r>
            <a:endPar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8" name="Shape 1">
            <a:extLst>
              <a:ext uri="{FF2B5EF4-FFF2-40B4-BE49-F238E27FC236}">
                <a16:creationId xmlns:a16="http://schemas.microsoft.com/office/drawing/2014/main" id="{15243CBF-68E9-7B15-E1CC-39C879A667E0}"/>
              </a:ext>
            </a:extLst>
          </p:cNvPr>
          <p:cNvSpPr/>
          <p:nvPr/>
        </p:nvSpPr>
        <p:spPr>
          <a:xfrm>
            <a:off x="7726451" y="5029524"/>
            <a:ext cx="4626803" cy="1108230"/>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F. Use machine learning predictions to inform patrol and infrastructure decisions</a:t>
            </a:r>
            <a:endParaRPr lang="en-IN" sz="1800" kern="10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9" name="Shape 1">
            <a:extLst>
              <a:ext uri="{FF2B5EF4-FFF2-40B4-BE49-F238E27FC236}">
                <a16:creationId xmlns:a16="http://schemas.microsoft.com/office/drawing/2014/main" id="{2D55AE6C-2CB7-CE45-2FE8-C5EA68E00BAD}"/>
              </a:ext>
            </a:extLst>
          </p:cNvPr>
          <p:cNvSpPr/>
          <p:nvPr/>
        </p:nvSpPr>
        <p:spPr>
          <a:xfrm>
            <a:off x="7726451" y="6635090"/>
            <a:ext cx="4626803" cy="1019841"/>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H</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Deploy rule-based alerts using </a:t>
            </a:r>
            <a:r>
              <a:rPr lang="en-IN" sz="1800" b="1"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Apriori</a:t>
            </a: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insights</a:t>
            </a:r>
            <a:endPar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20" name="Shape 1">
            <a:extLst>
              <a:ext uri="{FF2B5EF4-FFF2-40B4-BE49-F238E27FC236}">
                <a16:creationId xmlns:a16="http://schemas.microsoft.com/office/drawing/2014/main" id="{3F3207E2-0795-C3B4-AD59-615924F9A2FC}"/>
              </a:ext>
            </a:extLst>
          </p:cNvPr>
          <p:cNvSpPr/>
          <p:nvPr/>
        </p:nvSpPr>
        <p:spPr>
          <a:xfrm>
            <a:off x="2412821" y="6590894"/>
            <a:ext cx="4626803" cy="1108231"/>
          </a:xfrm>
          <a:prstGeom prst="roundRect">
            <a:avLst>
              <a:gd name="adj" fmla="val 3932"/>
            </a:avLst>
          </a:prstGeom>
          <a:solidFill>
            <a:srgbClr val="003180"/>
          </a:solidFill>
          <a:ln w="15240">
            <a:solidFill>
              <a:srgbClr val="194A99"/>
            </a:solidFill>
            <a:prstDash val="solid"/>
          </a:ln>
        </p:spPr>
        <p:txBody>
          <a:bodyPr anchor="ctr"/>
          <a:lstStyle/>
          <a:p>
            <a:pPr algn="ctr">
              <a:lnSpc>
                <a:spcPct val="107000"/>
              </a:lnSpc>
              <a:spcAft>
                <a:spcPts val="800"/>
              </a:spcAft>
            </a:pPr>
            <a:r>
              <a:rPr lang="en-IN" sz="1800" b="1" dirty="0">
                <a:solidFill>
                  <a:schemeClr val="bg1"/>
                </a:solidFill>
                <a:effectLst/>
                <a:latin typeface="Merriweather" panose="00000500000000000000" pitchFamily="2" charset="0"/>
                <a:ea typeface="Calibri" panose="020F0502020204030204" pitchFamily="34" charset="0"/>
              </a:rPr>
              <a:t>G. Incorporate </a:t>
            </a:r>
            <a:r>
              <a:rPr lang="en-IN" sz="1800" b="1" dirty="0" err="1">
                <a:solidFill>
                  <a:schemeClr val="bg1"/>
                </a:solidFill>
                <a:effectLst/>
                <a:latin typeface="Merriweather" panose="00000500000000000000" pitchFamily="2" charset="0"/>
                <a:ea typeface="Calibri" panose="020F0502020204030204" pitchFamily="34" charset="0"/>
              </a:rPr>
              <a:t>behavioral</a:t>
            </a:r>
            <a:r>
              <a:rPr lang="en-IN" sz="1800" b="1" dirty="0">
                <a:solidFill>
                  <a:schemeClr val="bg1"/>
                </a:solidFill>
                <a:effectLst/>
                <a:latin typeface="Merriweather" panose="00000500000000000000" pitchFamily="2" charset="0"/>
                <a:ea typeface="Calibri" panose="020F0502020204030204" pitchFamily="34" charset="0"/>
              </a:rPr>
              <a:t> and contextual data in future models</a:t>
            </a:r>
            <a:endPar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pic>
        <p:nvPicPr>
          <p:cNvPr id="23" name="Picture 22">
            <a:extLst>
              <a:ext uri="{FF2B5EF4-FFF2-40B4-BE49-F238E27FC236}">
                <a16:creationId xmlns:a16="http://schemas.microsoft.com/office/drawing/2014/main" id="{0AFE93B7-A8BF-6015-B79D-F22C206AC85B}"/>
              </a:ext>
            </a:extLst>
          </p:cNvPr>
          <p:cNvPicPr>
            <a:picLocks noChangeAspect="1"/>
          </p:cNvPicPr>
          <p:nvPr/>
        </p:nvPicPr>
        <p:blipFill>
          <a:blip r:embed="rId3"/>
          <a:srcRect t="40241" r="17509" b="17455"/>
          <a:stretch/>
        </p:blipFill>
        <p:spPr>
          <a:xfrm>
            <a:off x="12599967" y="7753610"/>
            <a:ext cx="1947412" cy="475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176"/>
    </mc:Choice>
    <mc:Fallback xmlns="">
      <p:transition spd="slow" advTm="471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3798" y="1434346"/>
            <a:ext cx="6170771"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pic>
        <p:nvPicPr>
          <p:cNvPr id="6" name="Picture 5">
            <a:extLst>
              <a:ext uri="{FF2B5EF4-FFF2-40B4-BE49-F238E27FC236}">
                <a16:creationId xmlns:a16="http://schemas.microsoft.com/office/drawing/2014/main" id="{A82DB610-CFC9-A5AA-11EC-91CD12026A47}"/>
              </a:ext>
            </a:extLst>
          </p:cNvPr>
          <p:cNvPicPr>
            <a:picLocks noChangeAspect="1"/>
          </p:cNvPicPr>
          <p:nvPr/>
        </p:nvPicPr>
        <p:blipFill>
          <a:blip r:embed="rId3"/>
          <a:srcRect t="40241" r="17509" b="17455"/>
          <a:stretch/>
        </p:blipFill>
        <p:spPr>
          <a:xfrm>
            <a:off x="12599967" y="7753610"/>
            <a:ext cx="1947412" cy="475989"/>
          </a:xfrm>
          <a:prstGeom prst="rect">
            <a:avLst/>
          </a:prstGeom>
        </p:spPr>
      </p:pic>
      <p:sp>
        <p:nvSpPr>
          <p:cNvPr id="8" name="TextBox 7">
            <a:extLst>
              <a:ext uri="{FF2B5EF4-FFF2-40B4-BE49-F238E27FC236}">
                <a16:creationId xmlns:a16="http://schemas.microsoft.com/office/drawing/2014/main" id="{85C298CB-8FA9-0951-485D-12A2DF418C13}"/>
              </a:ext>
            </a:extLst>
          </p:cNvPr>
          <p:cNvSpPr txBox="1"/>
          <p:nvPr/>
        </p:nvSpPr>
        <p:spPr>
          <a:xfrm>
            <a:off x="501041" y="2596530"/>
            <a:ext cx="6533528" cy="1560235"/>
          </a:xfrm>
          <a:prstGeom prst="rect">
            <a:avLst/>
          </a:prstGeom>
          <a:noFill/>
        </p:spPr>
        <p:txBody>
          <a:bodyPr wrap="square">
            <a:spAutoFit/>
          </a:bodyPr>
          <a:lstStyle/>
          <a:p>
            <a:pPr algn="just">
              <a:lnSpc>
                <a:spcPct val="107000"/>
              </a:lnSpc>
              <a:spcAft>
                <a:spcPts val="800"/>
              </a:spcAf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This project started with a big goal, understand crash patterns and use data to help prevent future accidents. By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analyzing</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nearly 200,000 crash records, we explored six important questions related to injury severity, driver fault, crash clusters, and recurring risk conditions.</a:t>
            </a:r>
          </a:p>
        </p:txBody>
      </p:sp>
      <p:sp>
        <p:nvSpPr>
          <p:cNvPr id="10" name="TextBox 9">
            <a:extLst>
              <a:ext uri="{FF2B5EF4-FFF2-40B4-BE49-F238E27FC236}">
                <a16:creationId xmlns:a16="http://schemas.microsoft.com/office/drawing/2014/main" id="{D11776C6-BB60-1A06-F645-505DDC5E98D6}"/>
              </a:ext>
            </a:extLst>
          </p:cNvPr>
          <p:cNvSpPr txBox="1"/>
          <p:nvPr/>
        </p:nvSpPr>
        <p:spPr>
          <a:xfrm>
            <a:off x="501041" y="4642534"/>
            <a:ext cx="6533528" cy="2745688"/>
          </a:xfrm>
          <a:prstGeom prst="rect">
            <a:avLst/>
          </a:prstGeom>
          <a:noFill/>
        </p:spPr>
        <p:txBody>
          <a:bodyPr wrap="square">
            <a:spAutoFit/>
          </a:bodyPr>
          <a:lstStyle/>
          <a:p>
            <a:pPr algn="just">
              <a:lnSpc>
                <a:spcPct val="107000"/>
              </a:lnSpc>
              <a:spcAft>
                <a:spcPts val="800"/>
              </a:spcAf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We used several machine learning techniques like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CatBoost</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LightGBM</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SVM, K-means clustering, PCA, and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Apriori</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rule mining.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CatBoost</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gave the best prediction results, with </a:t>
            </a: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94% accuracy</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in identifying injury severity. K-means helped us group crashes into three types: </a:t>
            </a:r>
            <a:r>
              <a:rPr lang="en-IN" sz="18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Urban Rush</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8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Night-time Weather</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and </a:t>
            </a:r>
            <a:r>
              <a:rPr lang="en-IN" sz="18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Rural Speeding</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8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Apriori</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rules uncovered useful patterns, like certain lighting and weather conditions leading to specific crash types.</a:t>
            </a:r>
          </a:p>
        </p:txBody>
      </p:sp>
      <p:sp>
        <p:nvSpPr>
          <p:cNvPr id="12" name="TextBox 11">
            <a:extLst>
              <a:ext uri="{FF2B5EF4-FFF2-40B4-BE49-F238E27FC236}">
                <a16:creationId xmlns:a16="http://schemas.microsoft.com/office/drawing/2014/main" id="{C2D023F9-6A5B-7F75-8730-ECA5BA2BBCF8}"/>
              </a:ext>
            </a:extLst>
          </p:cNvPr>
          <p:cNvSpPr txBox="1"/>
          <p:nvPr/>
        </p:nvSpPr>
        <p:spPr>
          <a:xfrm>
            <a:off x="7232179" y="2422308"/>
            <a:ext cx="7315200" cy="2260940"/>
          </a:xfrm>
          <a:prstGeom prst="rect">
            <a:avLst/>
          </a:prstGeom>
          <a:noFill/>
        </p:spPr>
        <p:txBody>
          <a:bodyPr wrap="square">
            <a:spAutoFit/>
          </a:bodyPr>
          <a:lstStyle/>
          <a:p>
            <a:pPr algn="just">
              <a:lnSpc>
                <a:spcPct val="107000"/>
              </a:lnSpc>
              <a:spcAft>
                <a:spcPts val="800"/>
              </a:spcAft>
              <a:buNone/>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These models don’t just give numbers, they point to </a:t>
            </a: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real safety actions</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For example:</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Improving lighting in dark crash zones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Lowering speed limits in high-risk areas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Running awareness campaigns for older vehicles</a:t>
            </a: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Using rule-based alerts to flag dangerous conditions</a:t>
            </a:r>
          </a:p>
        </p:txBody>
      </p:sp>
      <p:sp>
        <p:nvSpPr>
          <p:cNvPr id="14" name="TextBox 13">
            <a:extLst>
              <a:ext uri="{FF2B5EF4-FFF2-40B4-BE49-F238E27FC236}">
                <a16:creationId xmlns:a16="http://schemas.microsoft.com/office/drawing/2014/main" id="{B8B21C4F-B481-466D-2CFE-B1B8539F76E0}"/>
              </a:ext>
            </a:extLst>
          </p:cNvPr>
          <p:cNvSpPr txBox="1"/>
          <p:nvPr/>
        </p:nvSpPr>
        <p:spPr>
          <a:xfrm>
            <a:off x="7315200" y="5075492"/>
            <a:ext cx="7014575" cy="1959191"/>
          </a:xfrm>
          <a:prstGeom prst="rect">
            <a:avLst/>
          </a:prstGeom>
          <a:noFill/>
        </p:spPr>
        <p:txBody>
          <a:bodyPr wrap="square">
            <a:spAutoFit/>
          </a:bodyPr>
          <a:lstStyle/>
          <a:p>
            <a:pPr algn="just">
              <a:lnSpc>
                <a:spcPct val="107000"/>
              </a:lnSpc>
              <a:spcAft>
                <a:spcPts val="800"/>
              </a:spcAft>
              <a:buNone/>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We also learned that adding more data, like real-time weather, driver age, or area demographics, can make the predictions even better.</a:t>
            </a:r>
          </a:p>
          <a:p>
            <a:pPr algn="just">
              <a:lnSpc>
                <a:spcPct val="107000"/>
              </a:lnSpc>
              <a:spcAft>
                <a:spcPts val="800"/>
              </a:spcAft>
            </a:pP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In the end, this project shows how data can guide smart decisions. With the right tools, we can turn crash reports into safer roads and </a:t>
            </a:r>
            <a:r>
              <a:rPr lang="en-IN" sz="18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help save lives</a:t>
            </a:r>
            <a:r>
              <a:rPr lang="en-IN" sz="18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65136"/>
    </mc:Choice>
    <mc:Fallback xmlns="">
      <p:transition spd="slow" advTm="6513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C967F-6117-01DA-65DA-2CC048349713}"/>
              </a:ext>
            </a:extLst>
          </p:cNvPr>
          <p:cNvSpPr txBox="1"/>
          <p:nvPr/>
        </p:nvSpPr>
        <p:spPr>
          <a:xfrm>
            <a:off x="3144033" y="269852"/>
            <a:ext cx="7315200" cy="657296"/>
          </a:xfrm>
          <a:prstGeom prst="rect">
            <a:avLst/>
          </a:prstGeom>
          <a:noFill/>
        </p:spPr>
        <p:txBody>
          <a:bodyPr wrap="square">
            <a:spAutoFit/>
          </a:bodyPr>
          <a:lstStyle/>
          <a:p>
            <a:pPr algn="ctr">
              <a:lnSpc>
                <a:spcPct val="107000"/>
              </a:lnSpc>
              <a:spcAft>
                <a:spcPts val="800"/>
              </a:spcAft>
            </a:pPr>
            <a:r>
              <a:rPr lang="en-IN" sz="3600" u="sng"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42FC25EA-1DEF-DB3F-E921-BB183AC82AD4}"/>
              </a:ext>
            </a:extLst>
          </p:cNvPr>
          <p:cNvSpPr txBox="1"/>
          <p:nvPr/>
        </p:nvSpPr>
        <p:spPr>
          <a:xfrm>
            <a:off x="670142" y="1064368"/>
            <a:ext cx="12432082" cy="7065267"/>
          </a:xfrm>
          <a:prstGeom prst="rect">
            <a:avLst/>
          </a:prstGeom>
          <a:noFill/>
        </p:spPr>
        <p:txBody>
          <a:bodyPr wrap="square">
            <a:spAutoFit/>
          </a:bodyPr>
          <a:lstStyle/>
          <a:p>
            <a:pPr marL="342900" lvl="0" indent="-342900" algn="just">
              <a:lnSpc>
                <a:spcPct val="150000"/>
              </a:lnSpc>
              <a:buFont typeface="+mj-lt"/>
              <a:buAutoNum type="arabicPeriod"/>
            </a:pP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Ren, H. (2022, April). Embracing Machine Learning in EDA. In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Proceedings of the 2022 International Symposium on Physical Design</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(pp. 55-56).</a:t>
            </a:r>
          </a:p>
          <a:p>
            <a:pPr marL="342900" lvl="0" indent="-342900" algn="just">
              <a:lnSpc>
                <a:spcPct val="150000"/>
              </a:lnSpc>
              <a:buFont typeface="+mj-lt"/>
              <a:buAutoNum type="arabicPeriod"/>
            </a:pP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Li, H., Cao, Y., Li, S., Zhao, J., &amp; Sun, Y. (2020). </a:t>
            </a:r>
            <a:r>
              <a:rPr lang="en-IN" sz="13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XGBoost</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model and its application to personal credit evaluation.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IEEE Intelligent Systems</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35</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(3), 52-61.</a:t>
            </a:r>
          </a:p>
          <a:p>
            <a:pPr marL="342900" lvl="0" indent="-342900" algn="just">
              <a:lnSpc>
                <a:spcPct val="150000"/>
              </a:lnSpc>
              <a:buFont typeface="+mj-lt"/>
              <a:buAutoNum type="arabicPeriod"/>
            </a:pP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Huang, G., Wu, L., Ma, X., Zhang, W., Fan, J., Yu, X., ... &amp; Zhou, H. (2019). Evaluation of </a:t>
            </a:r>
            <a:r>
              <a:rPr lang="en-IN" sz="13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CatBoost</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method for prediction of reference evapotranspiration in humid regions.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Journal of Hydrology</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574</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1029-1041.</a:t>
            </a:r>
          </a:p>
          <a:p>
            <a:pPr marL="342900" lvl="0" indent="-342900" algn="just">
              <a:lnSpc>
                <a:spcPct val="150000"/>
              </a:lnSpc>
              <a:spcAft>
                <a:spcPts val="800"/>
              </a:spcAft>
              <a:buFont typeface="+mj-lt"/>
              <a:buAutoNum type="arabicPeriod"/>
            </a:pP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Cheng, W., Li, J. L., Xiao, H. C., &amp; Ji, L. N. (2022). Combination predicting model of traffic congestion index in weekdays based on </a:t>
            </a:r>
            <a:r>
              <a:rPr lang="en-IN" sz="13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LightGBM</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-GRU.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Scientific reports</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300" i="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12</a:t>
            </a:r>
            <a:r>
              <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(1), 2912.</a:t>
            </a:r>
          </a:p>
          <a:p>
            <a:pPr marL="342900" lvl="0" indent="-342900" algn="just">
              <a:lnSpc>
                <a:spcPct val="150000"/>
              </a:lnSpc>
              <a:buFont typeface="+mj-lt"/>
              <a:buAutoNum type="arabicPeriod"/>
            </a:pPr>
            <a:r>
              <a:rPr lang="en-US"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Han, J., Kamber, M., &amp; Pei, J. (2012). Data mining: Concepts and techniques (3rd ed.). Morgan Kaufmann.</a:t>
            </a:r>
            <a:endParaRPr lang="en-IN"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342900" lvl="0" indent="-342900" algn="just">
              <a:lnSpc>
                <a:spcPct val="150000"/>
              </a:lnSpc>
              <a:buFont typeface="+mj-lt"/>
              <a:buAutoNum type="arabicPeriod"/>
            </a:pPr>
            <a:r>
              <a:rPr lang="en-US"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Kuhn, M., &amp; Johnson, K. (2013). Applied predictive modeling. Springer.</a:t>
            </a:r>
            <a:endParaRPr lang="en-IN"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342900" lvl="0" indent="-342900" algn="just">
              <a:lnSpc>
                <a:spcPct val="150000"/>
              </a:lnSpc>
              <a:buFont typeface="+mj-lt"/>
              <a:buAutoNum type="arabicPeriod"/>
            </a:pPr>
            <a:r>
              <a:rPr lang="en-US" sz="1300" dirty="0" err="1">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Hahsler</a:t>
            </a:r>
            <a:r>
              <a:rPr lang="en-US"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 M., Grün, B., &amp; Hornik, K. (2005). </a:t>
            </a:r>
            <a:r>
              <a:rPr lang="en-US" sz="1300" dirty="0" err="1">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arules</a:t>
            </a:r>
            <a:r>
              <a:rPr lang="en-US"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rPr>
              <a:t>: A computational environment for mining association rules and frequent item sets. Journal of Statistical Software, 14(15), 1–25.</a:t>
            </a:r>
            <a:endParaRPr lang="en-IN" sz="1300" dirty="0">
              <a:solidFill>
                <a:schemeClr val="bg1"/>
              </a:solidFill>
              <a:effectLst/>
              <a:latin typeface="Merriweather" panose="00000500000000000000" pitchFamily="2" charset="0"/>
              <a:ea typeface="Arial" panose="020B060402020202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CatBoost</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Developers. (n.d.). </a:t>
            </a:r>
            <a:r>
              <a:rPr lang="en-IN" sz="1300" i="1"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CatBoost</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documentation</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Yandex. https://catboost.ai/docs/</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Microsoft. (n.d.). </a:t>
            </a:r>
            <a:r>
              <a:rPr lang="en-IN" sz="1300" i="1"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LightGBM</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documentation</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GitHub Pages. </a:t>
            </a:r>
            <a:r>
              <a:rPr lang="en-IN" sz="1300" u="sng"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https://lightgbm.readthedocs.io/</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scikit-learn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Support Vector Machines (SVM)</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Scikit-learn. https://scikit-learn.org/stable/modules/svm.html</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scikit-learn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Naive Bayes classifiers</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Scikit-learn. https://scikit-learn.org/stable/modules/naive_bayes.html</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scikit-learn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K-means clustering</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Scikit-learn. https://scikit-learn.org/stable/modules/clustering.html#k-means</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scikit-learn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Principal Component Analysis (PCA)</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Scikit-learn. https://scikit-learn.org/stable/modules/decomposition.html#pca</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mlxtend</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Developers. (n.d.). </a:t>
            </a:r>
            <a:r>
              <a:rPr lang="en-IN" sz="1300" i="1"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Apriori</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algorithm</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a:t>
            </a:r>
            <a:r>
              <a:rPr lang="en-IN" sz="1300"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MLxtend</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http://rasbt.github.io/mlxtend/user_guide/frequent_patterns/apriori/</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imbalanced-learn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SMOTE: Synthetic Minority Over-sampling Technique</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imbalanced-learn. https://imbalanced-learn.org/stable/references/generated/imblearn.over_sampling.SMOTE.html</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Plotly</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Interactive data visualization with </a:t>
            </a:r>
            <a:r>
              <a:rPr lang="en-IN" sz="1300" i="1" kern="0" dirty="0" err="1">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Plotly</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in Python</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https://plotly.com/python/</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Seaborn Developers.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Statistical data visualization using Seaborn</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https://seaborn.pydata.org/</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U.S. Census Bureau. (n.d.). </a:t>
            </a:r>
            <a:r>
              <a:rPr lang="en-IN" sz="1300" i="1"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Explore Census Data</a:t>
            </a:r>
            <a:r>
              <a:rPr lang="en-IN" sz="1300" kern="0" dirty="0">
                <a:solidFill>
                  <a:schemeClr val="bg1"/>
                </a:solidFill>
                <a:effectLst/>
                <a:latin typeface="Merriweather" panose="00000500000000000000" pitchFamily="2" charset="0"/>
                <a:ea typeface="Times New Roman" panose="02020603050405020304" pitchFamily="18" charset="0"/>
                <a:cs typeface="Times New Roman" panose="02020603050405020304" pitchFamily="18" charset="0"/>
              </a:rPr>
              <a:t>. https://data.census.gov/</a:t>
            </a:r>
            <a:endParaRPr lang="en-IN" sz="13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95FCCB6-46D9-AC62-1CDD-129DBC4C0CBD}"/>
              </a:ext>
            </a:extLst>
          </p:cNvPr>
          <p:cNvPicPr>
            <a:picLocks noChangeAspect="1"/>
          </p:cNvPicPr>
          <p:nvPr/>
        </p:nvPicPr>
        <p:blipFill>
          <a:blip r:embed="rId3"/>
          <a:srcRect t="40241" r="17509" b="17455"/>
          <a:stretch/>
        </p:blipFill>
        <p:spPr>
          <a:xfrm>
            <a:off x="12599967" y="7753610"/>
            <a:ext cx="1947412" cy="475989"/>
          </a:xfrm>
          <a:prstGeom prst="rect">
            <a:avLst/>
          </a:prstGeom>
        </p:spPr>
      </p:pic>
    </p:spTree>
    <p:extLst>
      <p:ext uri="{BB962C8B-B14F-4D97-AF65-F5344CB8AC3E}">
        <p14:creationId xmlns:p14="http://schemas.microsoft.com/office/powerpoint/2010/main" val="1519765414"/>
      </p:ext>
    </p:extLst>
  </p:cSld>
  <p:clrMapOvr>
    <a:masterClrMapping/>
  </p:clrMapOvr>
  <mc:AlternateContent xmlns:mc="http://schemas.openxmlformats.org/markup-compatibility/2006" xmlns:p14="http://schemas.microsoft.com/office/powerpoint/2010/main">
    <mc:Choice Requires="p14">
      <p:transition spd="slow" p14:dur="2000" advTm="16231"/>
    </mc:Choice>
    <mc:Fallback xmlns="">
      <p:transition spd="slow" advTm="1623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ank You In Different Languages Images – Browse 3,544 Stock Photos,  Vectors, and Video | Adobe Stock">
            <a:extLst>
              <a:ext uri="{FF2B5EF4-FFF2-40B4-BE49-F238E27FC236}">
                <a16:creationId xmlns:a16="http://schemas.microsoft.com/office/drawing/2014/main" id="{73B4CA59-55A1-00D1-3A50-7046144F1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38" y="-335911"/>
            <a:ext cx="15081337" cy="866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45330"/>
      </p:ext>
    </p:extLst>
  </p:cSld>
  <p:clrMapOvr>
    <a:masterClrMapping/>
  </p:clrMapOvr>
  <mc:AlternateContent xmlns:mc="http://schemas.openxmlformats.org/markup-compatibility/2006" xmlns:p14="http://schemas.microsoft.com/office/powerpoint/2010/main">
    <mc:Choice Requires="p14">
      <p:transition spd="slow" p14:dur="2000" advTm="3392"/>
    </mc:Choice>
    <mc:Fallback xmlns="">
      <p:transition spd="slow" advTm="33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61263" y="749521"/>
            <a:ext cx="7416403" cy="709493"/>
          </a:xfrm>
          <a:prstGeom prst="rect">
            <a:avLst/>
          </a:prstGeom>
          <a:noFill/>
          <a:ln/>
        </p:spPr>
        <p:txBody>
          <a:bodyPr wrap="square" lIns="0" tIns="0" rIns="0" bIns="0" rtlCol="0" anchor="t"/>
          <a:lstStyle/>
          <a:p>
            <a:pPr marL="0" indent="0" algn="ctr">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Introduction</a:t>
            </a:r>
            <a:endParaRPr lang="en-US" sz="4850" dirty="0"/>
          </a:p>
        </p:txBody>
      </p:sp>
      <p:sp>
        <p:nvSpPr>
          <p:cNvPr id="4" name="Text 1"/>
          <p:cNvSpPr/>
          <p:nvPr/>
        </p:nvSpPr>
        <p:spPr>
          <a:xfrm>
            <a:off x="863798" y="3720227"/>
            <a:ext cx="7416403" cy="2763679"/>
          </a:xfrm>
          <a:prstGeom prst="rect">
            <a:avLst/>
          </a:prstGeom>
          <a:noFill/>
          <a:ln/>
        </p:spPr>
        <p:txBody>
          <a:bodyPr wrap="square" lIns="0" tIns="0" rIns="0" bIns="0" rtlCol="0" anchor="t"/>
          <a:lstStyle/>
          <a:p>
            <a:pPr marL="0" indent="0" algn="l">
              <a:lnSpc>
                <a:spcPts val="3100"/>
              </a:lnSpc>
              <a:buNone/>
            </a:pPr>
            <a:endParaRPr lang="en-US" sz="1900" dirty="0"/>
          </a:p>
        </p:txBody>
      </p:sp>
      <p:sp>
        <p:nvSpPr>
          <p:cNvPr id="9" name="TextBox 8">
            <a:extLst>
              <a:ext uri="{FF2B5EF4-FFF2-40B4-BE49-F238E27FC236}">
                <a16:creationId xmlns:a16="http://schemas.microsoft.com/office/drawing/2014/main" id="{6CD1F46B-1323-DF64-1E1D-339E1A082461}"/>
              </a:ext>
            </a:extLst>
          </p:cNvPr>
          <p:cNvSpPr txBox="1"/>
          <p:nvPr/>
        </p:nvSpPr>
        <p:spPr>
          <a:xfrm>
            <a:off x="497013" y="1973503"/>
            <a:ext cx="8313820" cy="5324535"/>
          </a:xfrm>
          <a:prstGeom prst="rect">
            <a:avLst/>
          </a:prstGeom>
          <a:noFill/>
        </p:spPr>
        <p:txBody>
          <a:bodyPr wrap="square" anchor="ctr">
            <a:spAutoFit/>
          </a:bodyPr>
          <a:lstStyle/>
          <a:p>
            <a:pPr marL="285750" indent="-285750">
              <a:buFont typeface="Arial" panose="020B0604020202020204" pitchFamily="34" charset="0"/>
              <a:buChar char="•"/>
            </a:pPr>
            <a:r>
              <a:rPr lang="en-US" sz="2000" b="0" i="0" dirty="0">
                <a:solidFill>
                  <a:schemeClr val="bg1"/>
                </a:solidFill>
                <a:effectLst/>
                <a:latin typeface="Merriweather" panose="00000500000000000000" pitchFamily="2" charset="0"/>
              </a:rPr>
              <a:t>Employed rigorous data cleaning and outlier removal techniques, utilizing Python for exploratory visualizations. </a:t>
            </a:r>
            <a:endParaRPr lang="en-US" sz="2000" dirty="0">
              <a:solidFill>
                <a:schemeClr val="bg1"/>
              </a:solidFill>
              <a:latin typeface="Merriweather" panose="00000500000000000000" pitchFamily="2" charset="0"/>
            </a:endParaRPr>
          </a:p>
          <a:p>
            <a:pPr marL="285750" indent="-285750">
              <a:buFont typeface="Arial" panose="020B0604020202020204" pitchFamily="34" charset="0"/>
              <a:buChar char="•"/>
            </a:pPr>
            <a:r>
              <a:rPr lang="en-US" sz="2000" b="0" i="0" dirty="0">
                <a:solidFill>
                  <a:schemeClr val="bg1"/>
                </a:solidFill>
                <a:effectLst/>
                <a:latin typeface="Merriweather" panose="00000500000000000000" pitchFamily="2" charset="0"/>
              </a:rPr>
              <a:t>Identified three key patterns that informed further analysis and decision-making.</a:t>
            </a:r>
          </a:p>
          <a:p>
            <a:pPr marL="285750" indent="-285750">
              <a:buFont typeface="Arial" panose="020B0604020202020204" pitchFamily="34" charset="0"/>
              <a:buChar char="•"/>
            </a:pPr>
            <a:r>
              <a:rPr lang="en-US" sz="2000" b="0" i="0" dirty="0">
                <a:solidFill>
                  <a:schemeClr val="bg1"/>
                </a:solidFill>
                <a:effectLst/>
                <a:latin typeface="Merriweather" panose="00000500000000000000" pitchFamily="2" charset="0"/>
              </a:rPr>
              <a:t>Combined supervised and unsupervised learning methods: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Used support vector machines for initial feasibility assessment.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Achieved 94% accuracy with gradient-boosting ensembles (</a:t>
            </a:r>
            <a:r>
              <a:rPr lang="en-US" sz="2000" b="0" i="0" dirty="0" err="1">
                <a:solidFill>
                  <a:schemeClr val="bg1"/>
                </a:solidFill>
                <a:effectLst/>
                <a:latin typeface="Merriweather" panose="00000500000000000000" pitchFamily="2" charset="0"/>
              </a:rPr>
              <a:t>CatBoost</a:t>
            </a:r>
            <a:r>
              <a:rPr lang="en-US" sz="2000" b="0" i="0" dirty="0">
                <a:solidFill>
                  <a:schemeClr val="bg1"/>
                </a:solidFill>
                <a:effectLst/>
                <a:latin typeface="Merriweather" panose="00000500000000000000" pitchFamily="2" charset="0"/>
              </a:rPr>
              <a:t> &amp; </a:t>
            </a:r>
            <a:r>
              <a:rPr lang="en-US" sz="2000" b="0" i="0" dirty="0" err="1">
                <a:solidFill>
                  <a:schemeClr val="bg1"/>
                </a:solidFill>
                <a:effectLst/>
                <a:latin typeface="Merriweather" panose="00000500000000000000" pitchFamily="2" charset="0"/>
              </a:rPr>
              <a:t>LightGBM</a:t>
            </a:r>
            <a:r>
              <a:rPr lang="en-US" sz="2000" b="0" i="0" dirty="0">
                <a:solidFill>
                  <a:schemeClr val="bg1"/>
                </a:solidFill>
                <a:effectLst/>
                <a:latin typeface="Merriweather" panose="00000500000000000000" pitchFamily="2" charset="0"/>
              </a:rPr>
              <a:t>).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Implemented K-means clustering to identify hidden crash types.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Utilized principal-component analysis for dimensional reduction.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Applied </a:t>
            </a:r>
            <a:r>
              <a:rPr lang="en-US" sz="2000" b="0" i="0" dirty="0" err="1">
                <a:solidFill>
                  <a:schemeClr val="bg1"/>
                </a:solidFill>
                <a:effectLst/>
                <a:latin typeface="Merriweather" panose="00000500000000000000" pitchFamily="2" charset="0"/>
              </a:rPr>
              <a:t>Apriori</a:t>
            </a:r>
            <a:r>
              <a:rPr lang="en-US" sz="2000" b="0" i="0" dirty="0">
                <a:solidFill>
                  <a:schemeClr val="bg1"/>
                </a:solidFill>
                <a:effectLst/>
                <a:latin typeface="Merriweather" panose="00000500000000000000" pitchFamily="2" charset="0"/>
              </a:rPr>
              <a:t> rule mining to discover actionable insights. </a:t>
            </a:r>
            <a:endParaRPr lang="en-US" sz="2000" dirty="0">
              <a:solidFill>
                <a:schemeClr val="bg1"/>
              </a:solidFill>
              <a:latin typeface="Merriweather" panose="00000500000000000000" pitchFamily="2" charset="0"/>
            </a:endParaRPr>
          </a:p>
          <a:p>
            <a:pPr marL="742950" lvl="1" indent="-285750">
              <a:buFont typeface="Arial" panose="020B0604020202020204" pitchFamily="34" charset="0"/>
              <a:buChar char="•"/>
            </a:pPr>
            <a:r>
              <a:rPr lang="en-US" sz="2000" b="0" i="0" dirty="0">
                <a:solidFill>
                  <a:schemeClr val="bg1"/>
                </a:solidFill>
                <a:effectLst/>
                <a:latin typeface="Merriweather" panose="00000500000000000000" pitchFamily="2" charset="0"/>
              </a:rPr>
              <a:t>Each method chosen for its specific advantages in interpretability and performance related to transportation data</a:t>
            </a:r>
            <a:endParaRPr lang="en-IN" sz="2000" dirty="0">
              <a:solidFill>
                <a:schemeClr val="bg1"/>
              </a:solidFill>
              <a:latin typeface="Merriweather"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73233"/>
    </mc:Choice>
    <mc:Fallback xmlns="">
      <p:transition spd="slow" advTm="732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675954" y="349330"/>
            <a:ext cx="8125778" cy="713422"/>
          </a:xfrm>
          <a:prstGeom prst="rect">
            <a:avLst/>
          </a:prstGeom>
          <a:noFill/>
          <a:ln/>
        </p:spPr>
        <p:txBody>
          <a:bodyPr wrap="none" lIns="0" tIns="0" rIns="0" bIns="0" rtlCol="0" anchor="t"/>
          <a:lstStyle/>
          <a:p>
            <a:pPr marL="0" indent="0" algn="l">
              <a:lnSpc>
                <a:spcPts val="5600"/>
              </a:lnSpc>
              <a:buNone/>
            </a:pPr>
            <a:r>
              <a:rPr lang="en-US" sz="4450" dirty="0">
                <a:solidFill>
                  <a:srgbClr val="F5F0F0"/>
                </a:solidFill>
                <a:latin typeface="Merriweather" pitchFamily="34" charset="0"/>
                <a:ea typeface="Merriweather" pitchFamily="34" charset="-122"/>
                <a:cs typeface="Merriweather" pitchFamily="34" charset="-120"/>
              </a:rPr>
              <a:t>Motor Vehicle Crash Database</a:t>
            </a:r>
            <a:endParaRPr lang="en-US" sz="4450" dirty="0"/>
          </a:p>
        </p:txBody>
      </p:sp>
      <p:sp>
        <p:nvSpPr>
          <p:cNvPr id="4" name="Shape 1"/>
          <p:cNvSpPr/>
          <p:nvPr/>
        </p:nvSpPr>
        <p:spPr>
          <a:xfrm>
            <a:off x="799028" y="2041472"/>
            <a:ext cx="4191952" cy="2666167"/>
          </a:xfrm>
          <a:prstGeom prst="roundRect">
            <a:avLst>
              <a:gd name="adj" fmla="val 3597"/>
            </a:avLst>
          </a:prstGeom>
          <a:solidFill>
            <a:srgbClr val="003180"/>
          </a:solidFill>
          <a:ln w="7620">
            <a:solidFill>
              <a:srgbClr val="194A99"/>
            </a:solidFill>
            <a:prstDash val="solid"/>
          </a:ln>
        </p:spPr>
        <p:txBody>
          <a:bodyPr/>
          <a:lstStyle/>
          <a:p>
            <a:endParaRPr lang="en-IN">
              <a:solidFill>
                <a:schemeClr val="bg1"/>
              </a:solidFill>
              <a:latin typeface="Merriweather" panose="00000500000000000000" pitchFamily="2" charset="0"/>
            </a:endParaRPr>
          </a:p>
        </p:txBody>
      </p:sp>
      <p:sp>
        <p:nvSpPr>
          <p:cNvPr id="5" name="Text 2"/>
          <p:cNvSpPr/>
          <p:nvPr/>
        </p:nvSpPr>
        <p:spPr>
          <a:xfrm>
            <a:off x="1034891" y="2277335"/>
            <a:ext cx="2853809" cy="356711"/>
          </a:xfrm>
          <a:prstGeom prst="rect">
            <a:avLst/>
          </a:prstGeom>
          <a:noFill/>
          <a:ln/>
        </p:spPr>
        <p:txBody>
          <a:bodyPr wrap="none" lIns="0" tIns="0" rIns="0" bIns="0" rtlCol="0" anchor="t"/>
          <a:lstStyle/>
          <a:p>
            <a:pPr marL="0" indent="0" algn="l">
              <a:lnSpc>
                <a:spcPts val="2800"/>
              </a:lnSpc>
              <a:buNone/>
            </a:pPr>
            <a:r>
              <a:rPr lang="en-US" sz="2200" dirty="0">
                <a:solidFill>
                  <a:schemeClr val="bg1"/>
                </a:solidFill>
                <a:latin typeface="Merriweather" panose="00000500000000000000" pitchFamily="2" charset="0"/>
                <a:ea typeface="Merriweather" pitchFamily="34" charset="-122"/>
                <a:cs typeface="Merriweather" pitchFamily="34" charset="-120"/>
              </a:rPr>
              <a:t>Data Sources</a:t>
            </a:r>
            <a:endParaRPr lang="en-US" sz="2200" dirty="0">
              <a:solidFill>
                <a:schemeClr val="bg1"/>
              </a:solidFill>
              <a:latin typeface="Merriweather" panose="00000500000000000000" pitchFamily="2" charset="0"/>
            </a:endParaRPr>
          </a:p>
        </p:txBody>
      </p:sp>
      <p:sp>
        <p:nvSpPr>
          <p:cNvPr id="6" name="Text 3"/>
          <p:cNvSpPr/>
          <p:nvPr/>
        </p:nvSpPr>
        <p:spPr>
          <a:xfrm>
            <a:off x="1034891" y="2770968"/>
            <a:ext cx="3720227" cy="1095851"/>
          </a:xfrm>
          <a:prstGeom prst="rect">
            <a:avLst/>
          </a:prstGeom>
          <a:noFill/>
          <a:ln/>
        </p:spPr>
        <p:txBody>
          <a:bodyPr wrap="square" lIns="0" tIns="0" rIns="0" bIns="0" rtlCol="0" anchor="t"/>
          <a:lstStyle/>
          <a:p>
            <a:pPr>
              <a:lnSpc>
                <a:spcPts val="2850"/>
              </a:lnSpc>
            </a:pPr>
            <a:r>
              <a:rPr lang="en-US" sz="1800" b="0" i="0" dirty="0">
                <a:solidFill>
                  <a:schemeClr val="bg1"/>
                </a:solidFill>
                <a:effectLst/>
                <a:latin typeface="Merriweather" panose="00000500000000000000" pitchFamily="2" charset="0"/>
              </a:rPr>
              <a:t>Analyzed 195,092 crash reports from the state's Crash Reporting database to identify patterns and improve road safety. </a:t>
            </a:r>
          </a:p>
          <a:p>
            <a:pPr marL="0" indent="0" algn="l">
              <a:lnSpc>
                <a:spcPts val="2850"/>
              </a:lnSpc>
              <a:buNone/>
            </a:pPr>
            <a:endParaRPr lang="en-US" sz="1750" dirty="0">
              <a:solidFill>
                <a:schemeClr val="bg1"/>
              </a:solidFill>
              <a:latin typeface="Merriweather" panose="00000500000000000000" pitchFamily="2" charset="0"/>
            </a:endParaRPr>
          </a:p>
        </p:txBody>
      </p:sp>
      <p:sp>
        <p:nvSpPr>
          <p:cNvPr id="7" name="Shape 4"/>
          <p:cNvSpPr/>
          <p:nvPr/>
        </p:nvSpPr>
        <p:spPr>
          <a:xfrm>
            <a:off x="5219224" y="2041472"/>
            <a:ext cx="4191952" cy="2666167"/>
          </a:xfrm>
          <a:prstGeom prst="roundRect">
            <a:avLst>
              <a:gd name="adj" fmla="val 3597"/>
            </a:avLst>
          </a:prstGeom>
          <a:solidFill>
            <a:srgbClr val="003180"/>
          </a:solidFill>
          <a:ln w="7620">
            <a:solidFill>
              <a:srgbClr val="194A99"/>
            </a:solidFill>
            <a:prstDash val="solid"/>
          </a:ln>
        </p:spPr>
        <p:txBody>
          <a:bodyPr/>
          <a:lstStyle/>
          <a:p>
            <a:endParaRPr lang="en-IN">
              <a:solidFill>
                <a:schemeClr val="bg1"/>
              </a:solidFill>
              <a:latin typeface="Merriweather" panose="00000500000000000000" pitchFamily="2" charset="0"/>
            </a:endParaRPr>
          </a:p>
        </p:txBody>
      </p:sp>
      <p:sp>
        <p:nvSpPr>
          <p:cNvPr id="8" name="Text 5"/>
          <p:cNvSpPr/>
          <p:nvPr/>
        </p:nvSpPr>
        <p:spPr>
          <a:xfrm>
            <a:off x="5455087" y="2277335"/>
            <a:ext cx="2853809" cy="356711"/>
          </a:xfrm>
          <a:prstGeom prst="rect">
            <a:avLst/>
          </a:prstGeom>
          <a:noFill/>
          <a:ln/>
        </p:spPr>
        <p:txBody>
          <a:bodyPr wrap="none" lIns="0" tIns="0" rIns="0" bIns="0" rtlCol="0" anchor="t"/>
          <a:lstStyle/>
          <a:p>
            <a:pPr marL="0" indent="0" algn="l">
              <a:lnSpc>
                <a:spcPts val="2800"/>
              </a:lnSpc>
              <a:buNone/>
            </a:pPr>
            <a:r>
              <a:rPr lang="en-US" sz="2200" dirty="0">
                <a:solidFill>
                  <a:schemeClr val="bg1"/>
                </a:solidFill>
                <a:latin typeface="Merriweather" panose="00000500000000000000" pitchFamily="2" charset="0"/>
                <a:ea typeface="Merriweather" pitchFamily="34" charset="-122"/>
                <a:cs typeface="Merriweather" pitchFamily="34" charset="-120"/>
              </a:rPr>
              <a:t>Key Variables</a:t>
            </a:r>
            <a:endParaRPr lang="en-US" sz="2200" dirty="0">
              <a:solidFill>
                <a:schemeClr val="bg1"/>
              </a:solidFill>
              <a:latin typeface="Merriweather" panose="00000500000000000000" pitchFamily="2" charset="0"/>
            </a:endParaRPr>
          </a:p>
        </p:txBody>
      </p:sp>
      <p:sp>
        <p:nvSpPr>
          <p:cNvPr id="9" name="Text 6"/>
          <p:cNvSpPr/>
          <p:nvPr/>
        </p:nvSpPr>
        <p:spPr>
          <a:xfrm>
            <a:off x="5455087" y="2770968"/>
            <a:ext cx="3720227" cy="36528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bg1"/>
                </a:solidFill>
                <a:latin typeface="Merriweather" panose="00000500000000000000" pitchFamily="2" charset="0"/>
                <a:ea typeface="Merriweather" pitchFamily="34" charset="-122"/>
                <a:cs typeface="Merriweather" pitchFamily="34" charset="-120"/>
              </a:rPr>
              <a:t>Accident time and location</a:t>
            </a:r>
            <a:endParaRPr lang="en-US" sz="1750" dirty="0">
              <a:solidFill>
                <a:schemeClr val="bg1"/>
              </a:solidFill>
              <a:latin typeface="Merriweather" panose="00000500000000000000" pitchFamily="2" charset="0"/>
            </a:endParaRPr>
          </a:p>
        </p:txBody>
      </p:sp>
      <p:sp>
        <p:nvSpPr>
          <p:cNvPr id="10" name="Text 7"/>
          <p:cNvSpPr/>
          <p:nvPr/>
        </p:nvSpPr>
        <p:spPr>
          <a:xfrm>
            <a:off x="5455087" y="3216143"/>
            <a:ext cx="3720227" cy="36528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bg1"/>
                </a:solidFill>
                <a:latin typeface="Merriweather" panose="00000500000000000000" pitchFamily="2" charset="0"/>
                <a:ea typeface="Merriweather" pitchFamily="34" charset="-122"/>
                <a:cs typeface="Merriweather" pitchFamily="34" charset="-120"/>
              </a:rPr>
              <a:t>Weather and road conditions</a:t>
            </a:r>
            <a:endParaRPr lang="en-US" sz="1750" dirty="0">
              <a:solidFill>
                <a:schemeClr val="bg1"/>
              </a:solidFill>
              <a:latin typeface="Merriweather" panose="00000500000000000000" pitchFamily="2" charset="0"/>
            </a:endParaRPr>
          </a:p>
        </p:txBody>
      </p:sp>
      <p:sp>
        <p:nvSpPr>
          <p:cNvPr id="11" name="Text 8"/>
          <p:cNvSpPr/>
          <p:nvPr/>
        </p:nvSpPr>
        <p:spPr>
          <a:xfrm>
            <a:off x="5455087" y="3661318"/>
            <a:ext cx="3720227" cy="36528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bg1"/>
                </a:solidFill>
                <a:latin typeface="Merriweather" panose="00000500000000000000" pitchFamily="2" charset="0"/>
                <a:ea typeface="Merriweather" pitchFamily="34" charset="-122"/>
                <a:cs typeface="Merriweather" pitchFamily="34" charset="-120"/>
              </a:rPr>
              <a:t>Vehicle type and driver info</a:t>
            </a:r>
            <a:endParaRPr lang="en-US" sz="1750" dirty="0">
              <a:solidFill>
                <a:schemeClr val="bg1"/>
              </a:solidFill>
              <a:latin typeface="Merriweather" panose="00000500000000000000" pitchFamily="2" charset="0"/>
            </a:endParaRPr>
          </a:p>
        </p:txBody>
      </p:sp>
      <p:sp>
        <p:nvSpPr>
          <p:cNvPr id="12" name="Text 9"/>
          <p:cNvSpPr/>
          <p:nvPr/>
        </p:nvSpPr>
        <p:spPr>
          <a:xfrm>
            <a:off x="5455087" y="4106492"/>
            <a:ext cx="3720227" cy="365284"/>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bg1"/>
                </a:solidFill>
                <a:latin typeface="Merriweather" panose="00000500000000000000" pitchFamily="2" charset="0"/>
                <a:ea typeface="Merriweather" pitchFamily="34" charset="-122"/>
                <a:cs typeface="Merriweather" pitchFamily="34" charset="-120"/>
              </a:rPr>
              <a:t>Crash severity</a:t>
            </a:r>
            <a:endParaRPr lang="en-US" sz="1750" dirty="0">
              <a:solidFill>
                <a:schemeClr val="bg1"/>
              </a:solidFill>
              <a:latin typeface="Merriweather" panose="00000500000000000000" pitchFamily="2" charset="0"/>
            </a:endParaRPr>
          </a:p>
        </p:txBody>
      </p:sp>
      <p:sp>
        <p:nvSpPr>
          <p:cNvPr id="13" name="Shape 10"/>
          <p:cNvSpPr/>
          <p:nvPr/>
        </p:nvSpPr>
        <p:spPr>
          <a:xfrm>
            <a:off x="9639419" y="2041472"/>
            <a:ext cx="4191952" cy="2666167"/>
          </a:xfrm>
          <a:prstGeom prst="roundRect">
            <a:avLst>
              <a:gd name="adj" fmla="val 3597"/>
            </a:avLst>
          </a:prstGeom>
          <a:solidFill>
            <a:srgbClr val="003180"/>
          </a:solidFill>
          <a:ln w="7620">
            <a:solidFill>
              <a:srgbClr val="194A99"/>
            </a:solidFill>
            <a:prstDash val="solid"/>
          </a:ln>
        </p:spPr>
        <p:txBody>
          <a:bodyPr/>
          <a:lstStyle/>
          <a:p>
            <a:endParaRPr lang="en-IN">
              <a:solidFill>
                <a:schemeClr val="bg1"/>
              </a:solidFill>
              <a:latin typeface="Merriweather" panose="00000500000000000000" pitchFamily="2" charset="0"/>
            </a:endParaRPr>
          </a:p>
        </p:txBody>
      </p:sp>
      <p:sp>
        <p:nvSpPr>
          <p:cNvPr id="14" name="Text 11"/>
          <p:cNvSpPr/>
          <p:nvPr/>
        </p:nvSpPr>
        <p:spPr>
          <a:xfrm>
            <a:off x="9875282" y="2277335"/>
            <a:ext cx="2853809" cy="356711"/>
          </a:xfrm>
          <a:prstGeom prst="rect">
            <a:avLst/>
          </a:prstGeom>
          <a:noFill/>
          <a:ln/>
        </p:spPr>
        <p:txBody>
          <a:bodyPr wrap="none" lIns="0" tIns="0" rIns="0" bIns="0" rtlCol="0" anchor="t"/>
          <a:lstStyle/>
          <a:p>
            <a:pPr marL="0" indent="0" algn="l">
              <a:lnSpc>
                <a:spcPts val="2800"/>
              </a:lnSpc>
              <a:buNone/>
            </a:pPr>
            <a:r>
              <a:rPr lang="en-US" sz="2000" dirty="0">
                <a:solidFill>
                  <a:schemeClr val="bg1"/>
                </a:solidFill>
                <a:latin typeface="Merriweather" panose="00000500000000000000" pitchFamily="2" charset="0"/>
              </a:rPr>
              <a:t>Rationale:</a:t>
            </a:r>
          </a:p>
        </p:txBody>
      </p:sp>
      <p:sp>
        <p:nvSpPr>
          <p:cNvPr id="15" name="Text 12"/>
          <p:cNvSpPr/>
          <p:nvPr/>
        </p:nvSpPr>
        <p:spPr>
          <a:xfrm>
            <a:off x="9875282" y="2770968"/>
            <a:ext cx="3720227" cy="1095851"/>
          </a:xfrm>
          <a:prstGeom prst="rect">
            <a:avLst/>
          </a:prstGeom>
          <a:noFill/>
          <a:ln/>
        </p:spPr>
        <p:txBody>
          <a:bodyPr wrap="square" lIns="0" tIns="0" rIns="0" bIns="0" rtlCol="0" anchor="t"/>
          <a:lstStyle/>
          <a:p>
            <a:r>
              <a:rPr lang="en-US" dirty="0">
                <a:solidFill>
                  <a:schemeClr val="bg1"/>
                </a:solidFill>
                <a:latin typeface="Merriweather" panose="00000500000000000000" pitchFamily="2" charset="0"/>
              </a:rPr>
              <a:t>Rich in both categorical and numeric features—ideal for machine learning exploration.</a:t>
            </a:r>
          </a:p>
        </p:txBody>
      </p:sp>
      <p:pic>
        <p:nvPicPr>
          <p:cNvPr id="2050" name="Picture 2" descr="Police Car Chase Images – Browse 12,618 Stock Photos, Vectors, and Video |  Adobe Stock">
            <a:extLst>
              <a:ext uri="{FF2B5EF4-FFF2-40B4-BE49-F238E27FC236}">
                <a16:creationId xmlns:a16="http://schemas.microsoft.com/office/drawing/2014/main" id="{C571DA38-8040-7310-3E01-F64F808731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93"/>
          <a:stretch/>
        </p:blipFill>
        <p:spPr bwMode="auto">
          <a:xfrm>
            <a:off x="0" y="5582653"/>
            <a:ext cx="14630400" cy="264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2671"/>
    </mc:Choice>
    <mc:Fallback xmlns="">
      <p:transition spd="slow" advTm="4267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497" y="250983"/>
            <a:ext cx="7158514" cy="660321"/>
          </a:xfrm>
          <a:prstGeom prst="rect">
            <a:avLst/>
          </a:prstGeom>
          <a:noFill/>
          <a:ln/>
        </p:spPr>
        <p:txBody>
          <a:bodyPr wrap="none" lIns="0" tIns="0" rIns="0" bIns="0" rtlCol="0" anchor="t"/>
          <a:lstStyle/>
          <a:p>
            <a:pPr marL="0" indent="0" algn="ctr">
              <a:lnSpc>
                <a:spcPts val="5150"/>
              </a:lnSpc>
              <a:buNone/>
            </a:pPr>
            <a:r>
              <a:rPr lang="en-US" sz="4150" u="sng" dirty="0">
                <a:solidFill>
                  <a:schemeClr val="bg1"/>
                </a:solidFill>
                <a:latin typeface="Merriweather" pitchFamily="34" charset="0"/>
                <a:ea typeface="Merriweather" pitchFamily="34" charset="-122"/>
                <a:cs typeface="Merriweather" pitchFamily="34" charset="-120"/>
              </a:rPr>
              <a:t>Core Business Questions </a:t>
            </a:r>
            <a:endParaRPr lang="en-US" sz="4150" u="sng" dirty="0">
              <a:solidFill>
                <a:schemeClr val="bg1"/>
              </a:solidFill>
            </a:endParaRPr>
          </a:p>
        </p:txBody>
      </p:sp>
      <p:sp>
        <p:nvSpPr>
          <p:cNvPr id="22" name="TextBox 21">
            <a:extLst>
              <a:ext uri="{FF2B5EF4-FFF2-40B4-BE49-F238E27FC236}">
                <a16:creationId xmlns:a16="http://schemas.microsoft.com/office/drawing/2014/main" id="{FCC6D77F-8158-19A0-16CE-76043B4952EC}"/>
              </a:ext>
            </a:extLst>
          </p:cNvPr>
          <p:cNvSpPr txBox="1"/>
          <p:nvPr/>
        </p:nvSpPr>
        <p:spPr>
          <a:xfrm>
            <a:off x="264694" y="1297686"/>
            <a:ext cx="8614611" cy="6680931"/>
          </a:xfrm>
          <a:prstGeom prst="rect">
            <a:avLst/>
          </a:prstGeom>
          <a:noFill/>
        </p:spPr>
        <p:txBody>
          <a:bodyPr wrap="square">
            <a:spAutoFit/>
          </a:bodyPr>
          <a:lstStyle/>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Can we accurately predict whether a crash will result in an injury based on environmental conditions, vehicle details, and driver </a:t>
            </a:r>
            <a:r>
              <a:rPr lang="en-IN" sz="1600" b="1"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behavior</a:t>
            </a: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How can we segment vehicle-involved crashes into distinct clusters based on driving conditions and vehicle characteristics to inform targeted road safety interventions?</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What are the key factors that influence injury severity in motor vehicle crashes? </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Can we accurately predict the injury severity category (e.g., No Injury, Minor Injury, Serious Injury, Fatal Injury) using available crash data? </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Can data balancing (e.g., SMOTE) and feature engineering techniques improve model performance for imbalanced classification tasks in traffic injury prediction?</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Who is likely to be at fault in a motor vehicle crash?</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What underlying structure or groupings exist among crash-related variables?</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Blip>
                <a:blip r:embed="rId4">
                  <a:extLst>
                    <a:ext uri="{837473B0-CC2E-450A-ABE3-18F120FF3D39}">
                      <a1611:picAttrSrcUrl xmlns:a1611="http://schemas.microsoft.com/office/drawing/2016/11/main" r:id="rId5"/>
                    </a:ext>
                  </a:extLst>
                </a:blip>
              </a:buBlip>
              <a:tabLst>
                <a:tab pos="457200" algn="l"/>
              </a:tabLst>
            </a:pPr>
            <a:r>
              <a:rPr lang="en-IN" sz="1600" b="1"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Q. What crash conditions tend to co-occur, revealing patterns in accidents?</a:t>
            </a:r>
            <a:endPar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88411"/>
    </mc:Choice>
    <mc:Fallback xmlns="">
      <p:transition spd="slow" advTm="8841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374177D-AC61-3B29-86D9-5D00218F5482}"/>
              </a:ext>
            </a:extLst>
          </p:cNvPr>
          <p:cNvGraphicFramePr>
            <a:graphicFrameLocks noGrp="1"/>
          </p:cNvGraphicFramePr>
          <p:nvPr>
            <p:extLst>
              <p:ext uri="{D42A27DB-BD31-4B8C-83A1-F6EECF244321}">
                <p14:modId xmlns:p14="http://schemas.microsoft.com/office/powerpoint/2010/main" val="3220671309"/>
              </p:ext>
            </p:extLst>
          </p:nvPr>
        </p:nvGraphicFramePr>
        <p:xfrm>
          <a:off x="257937" y="1241465"/>
          <a:ext cx="13631780" cy="6064385"/>
        </p:xfrm>
        <a:graphic>
          <a:graphicData uri="http://schemas.openxmlformats.org/drawingml/2006/table">
            <a:tbl>
              <a:tblPr firstRow="1" firstCol="1" bandRow="1">
                <a:tableStyleId>{5C22544A-7EE6-4342-B048-85BDC9FD1C3A}</a:tableStyleId>
              </a:tblPr>
              <a:tblGrid>
                <a:gridCol w="894805">
                  <a:extLst>
                    <a:ext uri="{9D8B030D-6E8A-4147-A177-3AD203B41FA5}">
                      <a16:colId xmlns:a16="http://schemas.microsoft.com/office/drawing/2014/main" val="3165684312"/>
                    </a:ext>
                  </a:extLst>
                </a:gridCol>
                <a:gridCol w="3145179">
                  <a:extLst>
                    <a:ext uri="{9D8B030D-6E8A-4147-A177-3AD203B41FA5}">
                      <a16:colId xmlns:a16="http://schemas.microsoft.com/office/drawing/2014/main" val="2513099917"/>
                    </a:ext>
                  </a:extLst>
                </a:gridCol>
                <a:gridCol w="3133159">
                  <a:extLst>
                    <a:ext uri="{9D8B030D-6E8A-4147-A177-3AD203B41FA5}">
                      <a16:colId xmlns:a16="http://schemas.microsoft.com/office/drawing/2014/main" val="274221183"/>
                    </a:ext>
                  </a:extLst>
                </a:gridCol>
                <a:gridCol w="3133159">
                  <a:extLst>
                    <a:ext uri="{9D8B030D-6E8A-4147-A177-3AD203B41FA5}">
                      <a16:colId xmlns:a16="http://schemas.microsoft.com/office/drawing/2014/main" val="2302696284"/>
                    </a:ext>
                  </a:extLst>
                </a:gridCol>
                <a:gridCol w="3325478">
                  <a:extLst>
                    <a:ext uri="{9D8B030D-6E8A-4147-A177-3AD203B41FA5}">
                      <a16:colId xmlns:a16="http://schemas.microsoft.com/office/drawing/2014/main" val="152283828"/>
                    </a:ext>
                  </a:extLst>
                </a:gridCol>
              </a:tblGrid>
              <a:tr h="669579">
                <a:tc>
                  <a:txBody>
                    <a:bodyPr/>
                    <a:lstStyle/>
                    <a:p>
                      <a:pPr algn="ctr">
                        <a:lnSpc>
                          <a:spcPct val="107000"/>
                        </a:lnSpc>
                        <a:spcAft>
                          <a:spcPts val="800"/>
                        </a:spcAft>
                        <a:buNone/>
                      </a:pPr>
                      <a:r>
                        <a:rPr lang="en-IN" sz="1600" kern="100">
                          <a:effectLst/>
                        </a:rPr>
                        <a:t>Step</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600" kern="100">
                          <a:effectLst/>
                        </a:rPr>
                        <a:t>Business Question</a:t>
                      </a:r>
                      <a:endParaRPr lang="en-IN" sz="1400" kern="100">
                        <a:effectLst/>
                      </a:endParaRPr>
                    </a:p>
                    <a:p>
                      <a:pPr algn="ctr">
                        <a:lnSpc>
                          <a:spcPct val="107000"/>
                        </a:lnSpc>
                        <a:spcAft>
                          <a:spcPts val="800"/>
                        </a:spcAft>
                        <a:buNone/>
                      </a:pPr>
                      <a:r>
                        <a:rPr lang="en-IN" sz="1600" kern="100">
                          <a:effectLst/>
                        </a:rPr>
                        <a:t>(Simple Form)</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600" kern="100">
                          <a:effectLst/>
                        </a:rPr>
                        <a:t>Technique / Model</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600" kern="100">
                          <a:effectLst/>
                        </a:rPr>
                        <a:t>Why This Model?</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600" kern="100">
                          <a:effectLst/>
                        </a:rPr>
                        <a:t>Key Outcome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574344720"/>
                  </a:ext>
                </a:extLst>
              </a:tr>
              <a:tr h="844756">
                <a:tc>
                  <a:txBody>
                    <a:bodyPr/>
                    <a:lstStyle/>
                    <a:p>
                      <a:pPr algn="ctr">
                        <a:lnSpc>
                          <a:spcPct val="107000"/>
                        </a:lnSpc>
                        <a:spcAft>
                          <a:spcPts val="800"/>
                        </a:spcAft>
                        <a:buNone/>
                      </a:pPr>
                      <a:r>
                        <a:rPr lang="en-IN" sz="1400" kern="100">
                          <a:effectLst/>
                        </a:rPr>
                        <a:t>1</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Can we trust every row in this 195 k-record file?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IQR-based outlier removal &amp; missing-value imputation</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Crash data contains extreme speed limits and null vehicle years; a quick prune keeps later models honest.</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4 % of rows flagged;</a:t>
                      </a:r>
                    </a:p>
                    <a:p>
                      <a:pPr algn="ctr">
                        <a:lnSpc>
                          <a:spcPct val="107000"/>
                        </a:lnSpc>
                        <a:spcAft>
                          <a:spcPts val="800"/>
                        </a:spcAft>
                        <a:buNone/>
                      </a:pPr>
                      <a:r>
                        <a:rPr lang="en-IN" sz="1400" kern="100">
                          <a:effectLst/>
                        </a:rPr>
                        <a:t>3 % dropped,</a:t>
                      </a:r>
                    </a:p>
                    <a:p>
                      <a:pPr algn="ctr">
                        <a:lnSpc>
                          <a:spcPct val="107000"/>
                        </a:lnSpc>
                        <a:spcAft>
                          <a:spcPts val="800"/>
                        </a:spcAft>
                        <a:buNone/>
                      </a:pPr>
                      <a:r>
                        <a:rPr lang="en-IN" sz="1400" kern="100">
                          <a:effectLst/>
                        </a:rPr>
                        <a:t>1 % fixed.</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3985845689"/>
                  </a:ext>
                </a:extLst>
              </a:tr>
              <a:tr h="666162">
                <a:tc>
                  <a:txBody>
                    <a:bodyPr/>
                    <a:lstStyle/>
                    <a:p>
                      <a:pPr algn="ctr">
                        <a:lnSpc>
                          <a:spcPct val="107000"/>
                        </a:lnSpc>
                        <a:spcAft>
                          <a:spcPts val="800"/>
                        </a:spcAft>
                        <a:buNone/>
                      </a:pPr>
                      <a:r>
                        <a:rPr lang="en-IN" sz="1400" kern="100">
                          <a:effectLst/>
                        </a:rPr>
                        <a:t>2</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Is there even a learnable pattern here?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Support-Vector Machine (SVM) classifier</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Fast to train; good at non-linear boundaries, perfect sanity check before heavier models.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82 % accuracy, promising baseline.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1396171405"/>
                  </a:ext>
                </a:extLst>
              </a:tr>
              <a:tr h="936273">
                <a:tc>
                  <a:txBody>
                    <a:bodyPr/>
                    <a:lstStyle/>
                    <a:p>
                      <a:pPr algn="ctr">
                        <a:lnSpc>
                          <a:spcPct val="107000"/>
                        </a:lnSpc>
                        <a:spcAft>
                          <a:spcPts val="800"/>
                        </a:spcAft>
                        <a:buNone/>
                      </a:pPr>
                      <a:r>
                        <a:rPr lang="en-IN" sz="1400" kern="100">
                          <a:effectLst/>
                        </a:rPr>
                        <a:t>3</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How precisely can we flag high-severity crashes before they occur?</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CatBoost &amp; LightGBM gradient-boosting</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Excel with mixed numeric/categorical data and imbalance; CatBoost auto-encodes categories, LightGBM is lightning-fast.</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CatBoost hit 94 % accuracy,</a:t>
                      </a:r>
                    </a:p>
                    <a:p>
                      <a:pPr algn="ctr">
                        <a:lnSpc>
                          <a:spcPct val="107000"/>
                        </a:lnSpc>
                        <a:spcAft>
                          <a:spcPts val="800"/>
                        </a:spcAft>
                        <a:buNone/>
                      </a:pPr>
                      <a:r>
                        <a:rPr lang="en-IN" sz="1400" kern="100">
                          <a:effectLst/>
                        </a:rPr>
                        <a:t>ROC-AUC = 0.96.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806909375"/>
                  </a:ext>
                </a:extLst>
              </a:tr>
              <a:tr h="801218">
                <a:tc>
                  <a:txBody>
                    <a:bodyPr/>
                    <a:lstStyle/>
                    <a:p>
                      <a:pPr algn="ctr">
                        <a:lnSpc>
                          <a:spcPct val="107000"/>
                        </a:lnSpc>
                        <a:spcAft>
                          <a:spcPts val="800"/>
                        </a:spcAft>
                        <a:buNone/>
                      </a:pPr>
                      <a:r>
                        <a:rPr lang="en-IN" sz="1400" kern="100">
                          <a:effectLst/>
                        </a:rPr>
                        <a:t>4</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What does a naïve model say?</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Gaussian Naïve Bayes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Provides a probabilistic benchmark in seconds; highlights lift gained by boosters.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68 % accuracy</a:t>
                      </a:r>
                    </a:p>
                    <a:p>
                      <a:pPr algn="ctr">
                        <a:lnSpc>
                          <a:spcPct val="107000"/>
                        </a:lnSpc>
                        <a:spcAft>
                          <a:spcPts val="800"/>
                        </a:spcAft>
                        <a:buNone/>
                      </a:pPr>
                      <a:r>
                        <a:rPr lang="en-IN" sz="1400" kern="100">
                          <a:effectLst/>
                        </a:rPr>
                        <a:t>confirms booster value.</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3003675753"/>
                  </a:ext>
                </a:extLst>
              </a:tr>
              <a:tr h="620939">
                <a:tc>
                  <a:txBody>
                    <a:bodyPr/>
                    <a:lstStyle/>
                    <a:p>
                      <a:pPr algn="ctr">
                        <a:lnSpc>
                          <a:spcPct val="107000"/>
                        </a:lnSpc>
                        <a:spcAft>
                          <a:spcPts val="800"/>
                        </a:spcAft>
                        <a:buNone/>
                      </a:pPr>
                      <a:r>
                        <a:rPr lang="en-IN" sz="1400" kern="100">
                          <a:effectLst/>
                        </a:rPr>
                        <a:t>5</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Do crashes naturally cluster into “archetypes” we can target?</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K-means (k =3)</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Simple, interpretable; elbow plot showed k = 3 optimal.</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Three personas surfaced: Urban Rush, Night-time Weather, Rural Speeding.</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1944616606"/>
                  </a:ext>
                </a:extLst>
              </a:tr>
              <a:tr h="617434">
                <a:tc>
                  <a:txBody>
                    <a:bodyPr/>
                    <a:lstStyle/>
                    <a:p>
                      <a:pPr algn="ctr">
                        <a:lnSpc>
                          <a:spcPct val="107000"/>
                        </a:lnSpc>
                        <a:spcAft>
                          <a:spcPts val="800"/>
                        </a:spcAft>
                        <a:buNone/>
                      </a:pPr>
                      <a:r>
                        <a:rPr lang="en-IN" sz="1400" kern="100">
                          <a:effectLst/>
                        </a:rPr>
                        <a:t>6</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Can we see those clusters and major variance drivers?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Principal Component Analysis (PCA)</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Reduces 39 variables to 2-3 axes with minimal info loss, ideal for plotting.</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PC1 tied to speed &amp; road type; PC2 to vehicle age &amp; weather.</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623860486"/>
                  </a:ext>
                </a:extLst>
              </a:tr>
              <a:tr h="868526">
                <a:tc>
                  <a:txBody>
                    <a:bodyPr/>
                    <a:lstStyle/>
                    <a:p>
                      <a:pPr algn="ctr">
                        <a:lnSpc>
                          <a:spcPct val="107000"/>
                        </a:lnSpc>
                        <a:spcAft>
                          <a:spcPts val="800"/>
                        </a:spcAft>
                        <a:buNone/>
                      </a:pPr>
                      <a:r>
                        <a:rPr lang="en-IN" sz="1400" kern="100">
                          <a:effectLst/>
                        </a:rPr>
                        <a:t>7</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dirty="0">
                          <a:effectLst/>
                        </a:rPr>
                        <a:t>What specific factor combos scream “danger”?</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Apriori association-rule mining</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a:effectLst/>
                        </a:rPr>
                        <a:t>Designed for categorical co-occurrence discovery; turns patterns into clear rules.</a:t>
                      </a: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tc>
                  <a:txBody>
                    <a:bodyPr/>
                    <a:lstStyle/>
                    <a:p>
                      <a:pPr algn="ctr">
                        <a:lnSpc>
                          <a:spcPct val="107000"/>
                        </a:lnSpc>
                        <a:spcAft>
                          <a:spcPts val="800"/>
                        </a:spcAft>
                        <a:buNone/>
                      </a:pPr>
                      <a:r>
                        <a:rPr lang="en-IN" sz="1400" kern="100" dirty="0">
                          <a:effectLst/>
                        </a:rPr>
                        <a:t>e.g., Wet surface + Night + Vehicle &gt; 15 yrs ⇒ Injury severity ↑ 3× (support = 4 %, confidence = 62 %).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1312" marR="41312" marT="0" marB="0" anchor="ctr"/>
                </a:tc>
                <a:extLst>
                  <a:ext uri="{0D108BD9-81ED-4DB2-BD59-A6C34878D82A}">
                    <a16:rowId xmlns:a16="http://schemas.microsoft.com/office/drawing/2014/main" val="3457059923"/>
                  </a:ext>
                </a:extLst>
              </a:tr>
            </a:tbl>
          </a:graphicData>
        </a:graphic>
      </p:graphicFrame>
      <p:sp>
        <p:nvSpPr>
          <p:cNvPr id="10" name="Text 0">
            <a:extLst>
              <a:ext uri="{FF2B5EF4-FFF2-40B4-BE49-F238E27FC236}">
                <a16:creationId xmlns:a16="http://schemas.microsoft.com/office/drawing/2014/main" id="{EDADDC4C-39E6-F986-6791-F721BE7D984F}"/>
              </a:ext>
            </a:extLst>
          </p:cNvPr>
          <p:cNvSpPr/>
          <p:nvPr/>
        </p:nvSpPr>
        <p:spPr>
          <a:xfrm>
            <a:off x="3970559" y="581144"/>
            <a:ext cx="7158514" cy="660321"/>
          </a:xfrm>
          <a:prstGeom prst="rect">
            <a:avLst/>
          </a:prstGeom>
          <a:noFill/>
          <a:ln/>
        </p:spPr>
        <p:txBody>
          <a:bodyPr wrap="none" lIns="0" tIns="0" rIns="0" bIns="0" rtlCol="0" anchor="t"/>
          <a:lstStyle/>
          <a:p>
            <a:pPr marL="0" indent="0" algn="ctr">
              <a:lnSpc>
                <a:spcPts val="5150"/>
              </a:lnSpc>
              <a:buNone/>
            </a:pPr>
            <a:r>
              <a:rPr lang="en-US" sz="4150" u="sng" dirty="0">
                <a:solidFill>
                  <a:schemeClr val="bg1"/>
                </a:solidFill>
                <a:latin typeface="Merriweather" panose="00000500000000000000" pitchFamily="2" charset="0"/>
              </a:rPr>
              <a:t>Methodology</a:t>
            </a:r>
          </a:p>
        </p:txBody>
      </p:sp>
      <p:pic>
        <p:nvPicPr>
          <p:cNvPr id="12" name="Picture 11">
            <a:extLst>
              <a:ext uri="{FF2B5EF4-FFF2-40B4-BE49-F238E27FC236}">
                <a16:creationId xmlns:a16="http://schemas.microsoft.com/office/drawing/2014/main" id="{C7ACB057-74B8-1E21-46C9-E45847E6E19A}"/>
              </a:ext>
            </a:extLst>
          </p:cNvPr>
          <p:cNvPicPr>
            <a:picLocks noChangeAspect="1"/>
          </p:cNvPicPr>
          <p:nvPr/>
        </p:nvPicPr>
        <p:blipFill>
          <a:blip r:embed="rId3"/>
          <a:srcRect t="34156" b="18777"/>
          <a:stretch/>
        </p:blipFill>
        <p:spPr>
          <a:xfrm>
            <a:off x="12617980" y="7569280"/>
            <a:ext cx="1906089" cy="660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99"/>
    </mc:Choice>
    <mc:Fallback xmlns="">
      <p:transition spd="slow" advTm="19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87C2D-92FB-946F-57C8-53960039B30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r="40831"/>
          <a:stretch/>
        </p:blipFill>
        <p:spPr bwMode="auto">
          <a:xfrm>
            <a:off x="84839" y="6747336"/>
            <a:ext cx="5034597" cy="1545021"/>
          </a:xfrm>
          <a:prstGeom prst="rect">
            <a:avLst/>
          </a:prstGeom>
          <a:ln>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BB596BF-857B-8C06-F519-8832BD8E53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9877926" y="0"/>
            <a:ext cx="4843329" cy="8229600"/>
          </a:xfrm>
          <a:prstGeom prst="rect">
            <a:avLst/>
          </a:prstGeom>
          <a:noFill/>
          <a:ln>
            <a:solidFill>
              <a:schemeClr val="tx1"/>
            </a:solidFill>
          </a:ln>
        </p:spPr>
      </p:pic>
      <p:pic>
        <p:nvPicPr>
          <p:cNvPr id="6" name="Picture 5">
            <a:extLst>
              <a:ext uri="{FF2B5EF4-FFF2-40B4-BE49-F238E27FC236}">
                <a16:creationId xmlns:a16="http://schemas.microsoft.com/office/drawing/2014/main" id="{5CD1F754-CF48-4A87-C244-C9A243EAB3E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034597" y="4146179"/>
            <a:ext cx="4843329" cy="4083422"/>
          </a:xfrm>
          <a:prstGeom prst="rect">
            <a:avLst/>
          </a:prstGeom>
          <a:ln>
            <a:solidFill>
              <a:schemeClr val="tx1"/>
            </a:solidFill>
          </a:ln>
        </p:spPr>
      </p:pic>
      <p:sp>
        <p:nvSpPr>
          <p:cNvPr id="8" name="TextBox 7">
            <a:extLst>
              <a:ext uri="{FF2B5EF4-FFF2-40B4-BE49-F238E27FC236}">
                <a16:creationId xmlns:a16="http://schemas.microsoft.com/office/drawing/2014/main" id="{24362668-AC4A-2A8D-C87E-7E009C8965E4}"/>
              </a:ext>
            </a:extLst>
          </p:cNvPr>
          <p:cNvSpPr txBox="1"/>
          <p:nvPr/>
        </p:nvSpPr>
        <p:spPr>
          <a:xfrm>
            <a:off x="1434765" y="140176"/>
            <a:ext cx="7369342" cy="469872"/>
          </a:xfrm>
          <a:prstGeom prst="rect">
            <a:avLst/>
          </a:prstGeom>
          <a:noFill/>
        </p:spPr>
        <p:txBody>
          <a:bodyPr wrap="square" anchor="ctr">
            <a:spAutoFit/>
          </a:bodyPr>
          <a:lstStyle/>
          <a:p>
            <a:pPr algn="ctr">
              <a:lnSpc>
                <a:spcPct val="107000"/>
              </a:lnSpc>
              <a:spcAft>
                <a:spcPts val="800"/>
              </a:spcAft>
            </a:pPr>
            <a:r>
              <a:rPr lang="en-US" sz="2400" u="sng"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Exploratory Data Analysis</a:t>
            </a:r>
            <a:endParaRPr lang="en-IN" sz="2400" u="sng"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E395A62-3D86-2BEB-8058-026636273CF6}"/>
              </a:ext>
            </a:extLst>
          </p:cNvPr>
          <p:cNvSpPr txBox="1"/>
          <p:nvPr/>
        </p:nvSpPr>
        <p:spPr>
          <a:xfrm>
            <a:off x="87228" y="1006857"/>
            <a:ext cx="9790697" cy="313932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latin typeface="Merriweather" panose="00000500000000000000" pitchFamily="2" charset="0"/>
              </a:rPr>
              <a:t>- Focused on removing outliers from the following key numeric columns: speed limit, vehicle year, latitude, and longitude.</a:t>
            </a:r>
          </a:p>
          <a:p>
            <a:pPr marL="285750" indent="-285750">
              <a:buFont typeface="Arial" panose="020B0604020202020204" pitchFamily="34" charset="0"/>
              <a:buChar char="•"/>
            </a:pPr>
            <a:r>
              <a:rPr lang="en-IN" dirty="0">
                <a:solidFill>
                  <a:schemeClr val="bg1"/>
                </a:solidFill>
                <a:latin typeface="Merriweather" panose="00000500000000000000" pitchFamily="2" charset="0"/>
              </a:rPr>
              <a:t>- Cleaned dataset reduced from 195,092 to 182,237 records, enhancing analysis quality.</a:t>
            </a:r>
          </a:p>
          <a:p>
            <a:pPr marL="285750" indent="-285750">
              <a:buFont typeface="Arial" panose="020B0604020202020204" pitchFamily="34" charset="0"/>
              <a:buChar char="•"/>
            </a:pPr>
            <a:r>
              <a:rPr lang="en-IN" dirty="0">
                <a:solidFill>
                  <a:schemeClr val="bg1"/>
                </a:solidFill>
                <a:latin typeface="Merriweather" panose="00000500000000000000" pitchFamily="2" charset="0"/>
              </a:rPr>
              <a:t>- Used boxplots to visually compare data before and after outlier removal.</a:t>
            </a:r>
          </a:p>
          <a:p>
            <a:pPr marL="285750" indent="-285750">
              <a:buFont typeface="Arial" panose="020B0604020202020204" pitchFamily="34" charset="0"/>
              <a:buChar char="•"/>
            </a:pPr>
            <a:r>
              <a:rPr lang="en-IN" dirty="0">
                <a:solidFill>
                  <a:schemeClr val="bg1"/>
                </a:solidFill>
                <a:latin typeface="Merriweather" panose="00000500000000000000" pitchFamily="2" charset="0"/>
              </a:rPr>
              <a:t>- Boxplots illustrated the trimming of extreme values, resulting in cleaner, balanced data.</a:t>
            </a:r>
          </a:p>
          <a:p>
            <a:pPr marL="285750" indent="-285750">
              <a:buFont typeface="Arial" panose="020B0604020202020204" pitchFamily="34" charset="0"/>
              <a:buChar char="•"/>
            </a:pPr>
            <a:r>
              <a:rPr lang="en-IN" dirty="0">
                <a:solidFill>
                  <a:schemeClr val="bg1"/>
                </a:solidFill>
                <a:latin typeface="Merriweather" panose="00000500000000000000" pitchFamily="2" charset="0"/>
              </a:rPr>
              <a:t>- Created a heatmap illustrating peak crash times based on the hour of the day and various weather conditions.</a:t>
            </a:r>
          </a:p>
          <a:p>
            <a:pPr marL="285750" indent="-285750">
              <a:buFont typeface="Arial" panose="020B0604020202020204" pitchFamily="34" charset="0"/>
              <a:buChar char="•"/>
            </a:pPr>
            <a:r>
              <a:rPr lang="en-IN" dirty="0">
                <a:solidFill>
                  <a:schemeClr val="bg1"/>
                </a:solidFill>
                <a:latin typeface="Merriweather" panose="00000500000000000000" pitchFamily="2" charset="0"/>
              </a:rPr>
              <a:t>- Heatmap highlights that most crashes occur during daytime, particularly in clear weather, providing clear visibility of peak crash times and conditions.</a:t>
            </a:r>
          </a:p>
        </p:txBody>
      </p:sp>
    </p:spTree>
    <p:extLst>
      <p:ext uri="{BB962C8B-B14F-4D97-AF65-F5344CB8AC3E}">
        <p14:creationId xmlns:p14="http://schemas.microsoft.com/office/powerpoint/2010/main" val="3348226031"/>
      </p:ext>
    </p:extLst>
  </p:cSld>
  <p:clrMapOvr>
    <a:masterClrMapping/>
  </p:clrMapOvr>
  <mc:AlternateContent xmlns:mc="http://schemas.openxmlformats.org/markup-compatibility/2006" xmlns:p14="http://schemas.microsoft.com/office/powerpoint/2010/main">
    <mc:Choice Requires="p14">
      <p:transition spd="slow" p14:dur="2000" advTm="74326"/>
    </mc:Choice>
    <mc:Fallback xmlns="">
      <p:transition spd="slow" advTm="743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88611" y="370287"/>
            <a:ext cx="8881384" cy="1393031"/>
          </a:xfrm>
          <a:prstGeom prst="rect">
            <a:avLst/>
          </a:prstGeom>
          <a:noFill/>
          <a:ln/>
        </p:spPr>
        <p:txBody>
          <a:bodyPr wrap="square" lIns="0" tIns="0" rIns="0" bIns="0" rtlCol="0" anchor="t"/>
          <a:lstStyle/>
          <a:p>
            <a:pPr marL="0" indent="0" algn="ctr">
              <a:lnSpc>
                <a:spcPct val="150000"/>
              </a:lnSpc>
              <a:buNone/>
            </a:pPr>
            <a:r>
              <a:rPr lang="en-US" sz="3600" dirty="0">
                <a:solidFill>
                  <a:schemeClr val="bg1"/>
                </a:solidFill>
                <a:latin typeface="Merriweather" panose="00000500000000000000" pitchFamily="2" charset="0"/>
                <a:ea typeface="Merriweather" pitchFamily="34" charset="-122"/>
                <a:cs typeface="Merriweather" pitchFamily="34" charset="-120"/>
              </a:rPr>
              <a:t>Model 1:</a:t>
            </a:r>
            <a:r>
              <a:rPr lang="en-US" sz="3600" dirty="0">
                <a:solidFill>
                  <a:schemeClr val="bg1"/>
                </a:solidFill>
                <a:effectLst/>
                <a:latin typeface="Merriweather" panose="00000500000000000000" pitchFamily="2" charset="0"/>
                <a:ea typeface="Calibri" panose="020F0502020204030204" pitchFamily="34" charset="0"/>
              </a:rPr>
              <a:t>Support Vector Machine (SVM)</a:t>
            </a:r>
          </a:p>
          <a:p>
            <a:pPr marL="0" indent="0" algn="ctr">
              <a:lnSpc>
                <a:spcPct val="150000"/>
              </a:lnSpc>
              <a:buNone/>
            </a:pPr>
            <a:endParaRPr lang="en-US" sz="3600" dirty="0">
              <a:solidFill>
                <a:schemeClr val="bg1"/>
              </a:solidFill>
              <a:latin typeface="Merriweather" panose="00000500000000000000" pitchFamily="2" charset="0"/>
            </a:endParaRPr>
          </a:p>
        </p:txBody>
      </p:sp>
      <p:pic>
        <p:nvPicPr>
          <p:cNvPr id="4" name="Image 1" descr="preencoded.png"/>
          <p:cNvPicPr>
            <a:picLocks noChangeAspect="1"/>
          </p:cNvPicPr>
          <p:nvPr/>
        </p:nvPicPr>
        <p:blipFill>
          <a:blip r:embed="rId3"/>
          <a:stretch>
            <a:fillRect/>
          </a:stretch>
        </p:blipFill>
        <p:spPr>
          <a:xfrm>
            <a:off x="707906" y="1867386"/>
            <a:ext cx="1114425" cy="1248793"/>
          </a:xfrm>
          <a:prstGeom prst="rect">
            <a:avLst/>
          </a:prstGeom>
        </p:spPr>
      </p:pic>
      <p:pic>
        <p:nvPicPr>
          <p:cNvPr id="7" name="Image 2" descr="preencoded.png"/>
          <p:cNvPicPr>
            <a:picLocks noChangeAspect="1"/>
          </p:cNvPicPr>
          <p:nvPr/>
        </p:nvPicPr>
        <p:blipFill>
          <a:blip r:embed="rId4"/>
          <a:stretch>
            <a:fillRect/>
          </a:stretch>
        </p:blipFill>
        <p:spPr>
          <a:xfrm>
            <a:off x="707906" y="3400019"/>
            <a:ext cx="1114425" cy="1248792"/>
          </a:xfrm>
          <a:prstGeom prst="rect">
            <a:avLst/>
          </a:prstGeom>
        </p:spPr>
      </p:pic>
      <p:pic>
        <p:nvPicPr>
          <p:cNvPr id="10" name="Image 3" descr="preencoded.png"/>
          <p:cNvPicPr>
            <a:picLocks noChangeAspect="1"/>
          </p:cNvPicPr>
          <p:nvPr/>
        </p:nvPicPr>
        <p:blipFill>
          <a:blip r:embed="rId5"/>
          <a:stretch>
            <a:fillRect/>
          </a:stretch>
        </p:blipFill>
        <p:spPr>
          <a:xfrm>
            <a:off x="707906" y="4932651"/>
            <a:ext cx="1114425" cy="1248792"/>
          </a:xfrm>
          <a:prstGeom prst="rect">
            <a:avLst/>
          </a:prstGeom>
        </p:spPr>
      </p:pic>
      <p:pic>
        <p:nvPicPr>
          <p:cNvPr id="15" name="Image 3" descr="preencoded.png">
            <a:extLst>
              <a:ext uri="{FF2B5EF4-FFF2-40B4-BE49-F238E27FC236}">
                <a16:creationId xmlns:a16="http://schemas.microsoft.com/office/drawing/2014/main" id="{7EF390FB-54C5-472E-8F47-36AF8D9A1EDE}"/>
              </a:ext>
            </a:extLst>
          </p:cNvPr>
          <p:cNvPicPr>
            <a:picLocks noChangeAspect="1"/>
          </p:cNvPicPr>
          <p:nvPr/>
        </p:nvPicPr>
        <p:blipFill>
          <a:blip r:embed="rId5"/>
          <a:stretch>
            <a:fillRect/>
          </a:stretch>
        </p:blipFill>
        <p:spPr>
          <a:xfrm>
            <a:off x="707905" y="6465283"/>
            <a:ext cx="1114425" cy="1248793"/>
          </a:xfrm>
          <a:prstGeom prst="rect">
            <a:avLst/>
          </a:prstGeom>
        </p:spPr>
      </p:pic>
      <p:sp>
        <p:nvSpPr>
          <p:cNvPr id="17" name="TextBox 16">
            <a:extLst>
              <a:ext uri="{FF2B5EF4-FFF2-40B4-BE49-F238E27FC236}">
                <a16:creationId xmlns:a16="http://schemas.microsoft.com/office/drawing/2014/main" id="{16AD9B41-B041-8AD8-8156-B32E6336CB74}"/>
              </a:ext>
            </a:extLst>
          </p:cNvPr>
          <p:cNvSpPr txBox="1"/>
          <p:nvPr/>
        </p:nvSpPr>
        <p:spPr>
          <a:xfrm>
            <a:off x="1034715" y="6880949"/>
            <a:ext cx="469232" cy="400110"/>
          </a:xfrm>
          <a:prstGeom prst="rect">
            <a:avLst/>
          </a:prstGeom>
          <a:solidFill>
            <a:srgbClr val="00318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sz="2000" dirty="0">
                <a:solidFill>
                  <a:schemeClr val="bg1"/>
                </a:solidFill>
                <a:latin typeface="Merriweather" panose="00000500000000000000" pitchFamily="2" charset="0"/>
              </a:rPr>
              <a:t>4</a:t>
            </a:r>
            <a:endParaRPr lang="en-IN" sz="2000" dirty="0">
              <a:solidFill>
                <a:schemeClr val="bg1"/>
              </a:solidFill>
              <a:latin typeface="Merriweather" panose="00000500000000000000" pitchFamily="2" charset="0"/>
            </a:endParaRPr>
          </a:p>
        </p:txBody>
      </p:sp>
      <p:sp>
        <p:nvSpPr>
          <p:cNvPr id="20" name="Rectangle 3">
            <a:extLst>
              <a:ext uri="{FF2B5EF4-FFF2-40B4-BE49-F238E27FC236}">
                <a16:creationId xmlns:a16="http://schemas.microsoft.com/office/drawing/2014/main" id="{4E703352-362F-EFD6-A89A-06765E5FB5E5}"/>
              </a:ext>
            </a:extLst>
          </p:cNvPr>
          <p:cNvSpPr>
            <a:spLocks noChangeArrowheads="1"/>
          </p:cNvSpPr>
          <p:nvPr/>
        </p:nvSpPr>
        <p:spPr bwMode="auto">
          <a:xfrm>
            <a:off x="2018453" y="2032785"/>
            <a:ext cx="69968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erriweather" panose="00000500000000000000" pitchFamily="2" charset="0"/>
              </a:rPr>
              <a:t>Utilizes features like weather, vehicle year, driver distraction to predict crash outcomes.</a:t>
            </a:r>
          </a:p>
        </p:txBody>
      </p:sp>
      <p:sp>
        <p:nvSpPr>
          <p:cNvPr id="21" name="TextBox 20">
            <a:extLst>
              <a:ext uri="{FF2B5EF4-FFF2-40B4-BE49-F238E27FC236}">
                <a16:creationId xmlns:a16="http://schemas.microsoft.com/office/drawing/2014/main" id="{0395ADCA-7EA7-B423-C2D5-675099B574D8}"/>
              </a:ext>
            </a:extLst>
          </p:cNvPr>
          <p:cNvSpPr txBox="1"/>
          <p:nvPr/>
        </p:nvSpPr>
        <p:spPr>
          <a:xfrm>
            <a:off x="2117558" y="3573379"/>
            <a:ext cx="6557210" cy="733926"/>
          </a:xfrm>
          <a:prstGeom prst="rect">
            <a:avLst/>
          </a:prstGeom>
          <a:noFill/>
        </p:spPr>
        <p:txBody>
          <a:bodyPr wrap="square" rtlCol="0">
            <a:spAutoFit/>
          </a:bodyPr>
          <a:lstStyle/>
          <a:p>
            <a:endParaRPr lang="en-IN" dirty="0"/>
          </a:p>
        </p:txBody>
      </p:sp>
      <p:sp>
        <p:nvSpPr>
          <p:cNvPr id="22" name="Rectangle 3">
            <a:extLst>
              <a:ext uri="{FF2B5EF4-FFF2-40B4-BE49-F238E27FC236}">
                <a16:creationId xmlns:a16="http://schemas.microsoft.com/office/drawing/2014/main" id="{6BBB9555-6179-A2BE-05B3-2BCA7099F3FC}"/>
              </a:ext>
            </a:extLst>
          </p:cNvPr>
          <p:cNvSpPr>
            <a:spLocks noChangeArrowheads="1"/>
          </p:cNvSpPr>
          <p:nvPr/>
        </p:nvSpPr>
        <p:spPr bwMode="auto">
          <a:xfrm>
            <a:off x="1984738" y="3755675"/>
            <a:ext cx="6996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solidFill>
                <a:latin typeface="Merriweather" panose="00000500000000000000" pitchFamily="2" charset="0"/>
              </a:rPr>
              <a:t>Uses libraries like pandas, Seaborn, matplotlib, Scikit-learn</a:t>
            </a:r>
            <a:endParaRPr kumimoji="0" lang="en-US" altLang="en-US" sz="1800" b="0" i="0" u="none" strike="noStrike" cap="none" normalizeH="0" baseline="0" dirty="0">
              <a:ln>
                <a:noFill/>
              </a:ln>
              <a:solidFill>
                <a:schemeClr val="bg1"/>
              </a:solidFill>
              <a:effectLst/>
              <a:latin typeface="Merriweather" panose="00000500000000000000" pitchFamily="2" charset="0"/>
            </a:endParaRPr>
          </a:p>
        </p:txBody>
      </p:sp>
      <p:sp>
        <p:nvSpPr>
          <p:cNvPr id="23" name="Rectangle 3">
            <a:extLst>
              <a:ext uri="{FF2B5EF4-FFF2-40B4-BE49-F238E27FC236}">
                <a16:creationId xmlns:a16="http://schemas.microsoft.com/office/drawing/2014/main" id="{571964BF-2281-415D-37F9-CB673896290F}"/>
              </a:ext>
            </a:extLst>
          </p:cNvPr>
          <p:cNvSpPr>
            <a:spLocks noChangeArrowheads="1"/>
          </p:cNvSpPr>
          <p:nvPr/>
        </p:nvSpPr>
        <p:spPr bwMode="auto">
          <a:xfrm>
            <a:off x="1984738" y="5103939"/>
            <a:ext cx="69968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erriweather" panose="00000500000000000000" pitchFamily="2" charset="0"/>
              </a:rPr>
              <a:t>Steps include Data Cleaning, Label encoding , Data Splitting, Scaling, Model Training  and Evaluation.</a:t>
            </a:r>
          </a:p>
        </p:txBody>
      </p:sp>
      <p:sp>
        <p:nvSpPr>
          <p:cNvPr id="24" name="Rectangle 3">
            <a:extLst>
              <a:ext uri="{FF2B5EF4-FFF2-40B4-BE49-F238E27FC236}">
                <a16:creationId xmlns:a16="http://schemas.microsoft.com/office/drawing/2014/main" id="{D1C22E33-8787-2585-97D8-692537BB59C6}"/>
              </a:ext>
            </a:extLst>
          </p:cNvPr>
          <p:cNvSpPr>
            <a:spLocks noChangeArrowheads="1"/>
          </p:cNvSpPr>
          <p:nvPr/>
        </p:nvSpPr>
        <p:spPr bwMode="auto">
          <a:xfrm>
            <a:off x="2018453" y="6757838"/>
            <a:ext cx="69968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Merriweather" panose="00000500000000000000" pitchFamily="2" charset="0"/>
              </a:rPr>
              <a:t>Achieved 82% accuracy in the confusion matrix and classification report.</a:t>
            </a:r>
          </a:p>
        </p:txBody>
      </p:sp>
      <p:pic>
        <p:nvPicPr>
          <p:cNvPr id="29" name="Picture 28">
            <a:extLst>
              <a:ext uri="{FF2B5EF4-FFF2-40B4-BE49-F238E27FC236}">
                <a16:creationId xmlns:a16="http://schemas.microsoft.com/office/drawing/2014/main" id="{7AF53AFC-DDB6-7F38-F21B-EBAF862180D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969995" y="3612427"/>
            <a:ext cx="5648808" cy="4617173"/>
          </a:xfrm>
          <a:prstGeom prst="rect">
            <a:avLst/>
          </a:prstGeom>
          <a:ln>
            <a:solidFill>
              <a:schemeClr val="tx1"/>
            </a:solidFill>
          </a:ln>
        </p:spPr>
      </p:pic>
      <p:pic>
        <p:nvPicPr>
          <p:cNvPr id="31" name="Picture 30">
            <a:extLst>
              <a:ext uri="{FF2B5EF4-FFF2-40B4-BE49-F238E27FC236}">
                <a16:creationId xmlns:a16="http://schemas.microsoft.com/office/drawing/2014/main" id="{3D1ECF4F-E901-F2C9-9D57-282A7523E8E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870890" y="-41225"/>
            <a:ext cx="5759510" cy="3653651"/>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slow" p14:dur="2000" advTm="76125"/>
    </mc:Choice>
    <mc:Fallback xmlns="">
      <p:transition spd="slow" advTm="761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3F0CF5-61E7-EF79-7104-7345B5CF0234}"/>
              </a:ext>
            </a:extLst>
          </p:cNvPr>
          <p:cNvPicPr>
            <a:picLocks noChangeAspect="1"/>
          </p:cNvPicPr>
          <p:nvPr/>
        </p:nvPicPr>
        <p:blipFill>
          <a:blip r:embed="rId2"/>
          <a:srcRect t="40241" r="17509" b="17455"/>
          <a:stretch/>
        </p:blipFill>
        <p:spPr>
          <a:xfrm>
            <a:off x="12599967" y="7753610"/>
            <a:ext cx="1947412" cy="475989"/>
          </a:xfrm>
          <a:prstGeom prst="rect">
            <a:avLst/>
          </a:prstGeom>
        </p:spPr>
      </p:pic>
      <p:pic>
        <p:nvPicPr>
          <p:cNvPr id="3" name="Picture 2">
            <a:extLst>
              <a:ext uri="{FF2B5EF4-FFF2-40B4-BE49-F238E27FC236}">
                <a16:creationId xmlns:a16="http://schemas.microsoft.com/office/drawing/2014/main" id="{47276F1C-F517-4190-8BE3-A333A9969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585" y="4467873"/>
            <a:ext cx="4559158" cy="3761727"/>
          </a:xfrm>
          <a:prstGeom prst="rect">
            <a:avLst/>
          </a:prstGeom>
        </p:spPr>
      </p:pic>
      <p:pic>
        <p:nvPicPr>
          <p:cNvPr id="4" name="Picture 3">
            <a:extLst>
              <a:ext uri="{FF2B5EF4-FFF2-40B4-BE49-F238E27FC236}">
                <a16:creationId xmlns:a16="http://schemas.microsoft.com/office/drawing/2014/main" id="{B9BD0658-AC2D-D04C-55E9-6C8B07A7D50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093897" y="4659681"/>
            <a:ext cx="5561556" cy="3569917"/>
          </a:xfrm>
          <a:prstGeom prst="rect">
            <a:avLst/>
          </a:prstGeom>
          <a:ln>
            <a:solidFill>
              <a:schemeClr val="tx1"/>
            </a:solidFill>
          </a:ln>
        </p:spPr>
      </p:pic>
      <p:sp>
        <p:nvSpPr>
          <p:cNvPr id="6" name="TextBox 5">
            <a:extLst>
              <a:ext uri="{FF2B5EF4-FFF2-40B4-BE49-F238E27FC236}">
                <a16:creationId xmlns:a16="http://schemas.microsoft.com/office/drawing/2014/main" id="{9D1EF4EF-239C-3E44-F2FF-082E2921E5BE}"/>
              </a:ext>
            </a:extLst>
          </p:cNvPr>
          <p:cNvSpPr txBox="1"/>
          <p:nvPr/>
        </p:nvSpPr>
        <p:spPr>
          <a:xfrm>
            <a:off x="93946" y="919105"/>
            <a:ext cx="7853820" cy="3740576"/>
          </a:xfrm>
          <a:prstGeom prst="rect">
            <a:avLst/>
          </a:prstGeom>
          <a:noFill/>
        </p:spPr>
        <p:txBody>
          <a:bodyPr wrap="square">
            <a:spAutoFit/>
          </a:bodyPr>
          <a:lstStyle/>
          <a:p>
            <a:pPr algn="just">
              <a:lnSpc>
                <a:spcPct val="107000"/>
              </a:lnSpc>
              <a:spcBef>
                <a:spcPts val="1200"/>
              </a:spcBef>
              <a:spcAft>
                <a:spcPts val="800"/>
              </a:spcAft>
              <a:buNone/>
            </a:pP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ELBOW GRAPH</a:t>
            </a:r>
          </a:p>
          <a:p>
            <a:pPr algn="just">
              <a:lnSpc>
                <a:spcPct val="107000"/>
              </a:lnSpc>
              <a:spcBef>
                <a:spcPts val="1200"/>
              </a:spcBef>
              <a:spcAft>
                <a:spcPts val="800"/>
              </a:spcAft>
              <a:buNone/>
            </a:pP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This section uses K-means clustering to group similar vehicle crash incidents based on factors like driving conditions, vehicle year, and substance abuse. Libraries used include pandas, </a:t>
            </a:r>
            <a:r>
              <a:rPr lang="en-IN" sz="16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numpy</a:t>
            </a: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scikit-learn, and matplotlib.</a:t>
            </a:r>
          </a:p>
          <a:p>
            <a:pPr marL="342900" lvl="0" indent="-342900" algn="just">
              <a:lnSpc>
                <a:spcPct val="107000"/>
              </a:lnSpc>
              <a:spcBef>
                <a:spcPts val="1200"/>
              </a:spcBef>
              <a:spcAft>
                <a:spcPts val="800"/>
              </a:spcAft>
              <a:buFont typeface="+mj-lt"/>
              <a:buAutoNum type="arabicPeriod"/>
              <a:tabLst>
                <a:tab pos="457200" algn="l"/>
              </a:tabLst>
            </a:pP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Select and encode features like weather, surface condition, and vehicle details.</a:t>
            </a:r>
          </a:p>
          <a:p>
            <a:pPr marL="342900" lvl="0" indent="-342900" algn="just">
              <a:lnSpc>
                <a:spcPct val="107000"/>
              </a:lnSpc>
              <a:spcBef>
                <a:spcPts val="1200"/>
              </a:spcBef>
              <a:spcAft>
                <a:spcPts val="800"/>
              </a:spcAft>
              <a:buFont typeface="+mj-lt"/>
              <a:buAutoNum type="arabicPeriod"/>
              <a:tabLst>
                <a:tab pos="457200" algn="l"/>
              </a:tabLst>
            </a:pP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Standardize the data to ensure fair clustering.</a:t>
            </a:r>
          </a:p>
          <a:p>
            <a:pPr marL="342900" lvl="0" indent="-342900" algn="just">
              <a:lnSpc>
                <a:spcPct val="107000"/>
              </a:lnSpc>
              <a:spcBef>
                <a:spcPts val="1200"/>
              </a:spcBef>
              <a:spcAft>
                <a:spcPts val="800"/>
              </a:spcAft>
              <a:buFont typeface="+mj-lt"/>
              <a:buAutoNum type="arabicPeriod"/>
              <a:tabLst>
                <a:tab pos="457200" algn="l"/>
              </a:tabLst>
            </a:pPr>
            <a:r>
              <a:rPr lang="en-IN" sz="16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Use Elbow Method to find the optimal number of clusters (K), which appears to be around 3.</a:t>
            </a:r>
          </a:p>
        </p:txBody>
      </p:sp>
      <p:pic>
        <p:nvPicPr>
          <p:cNvPr id="7" name="Picture 6">
            <a:extLst>
              <a:ext uri="{FF2B5EF4-FFF2-40B4-BE49-F238E27FC236}">
                <a16:creationId xmlns:a16="http://schemas.microsoft.com/office/drawing/2014/main" id="{FFB2C3A8-527E-4C2E-0625-464E49A24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2565" y="904543"/>
            <a:ext cx="6374814" cy="3563330"/>
          </a:xfrm>
          <a:prstGeom prst="rect">
            <a:avLst/>
          </a:prstGeom>
        </p:spPr>
      </p:pic>
      <p:sp>
        <p:nvSpPr>
          <p:cNvPr id="5" name="Text 0">
            <a:extLst>
              <a:ext uri="{FF2B5EF4-FFF2-40B4-BE49-F238E27FC236}">
                <a16:creationId xmlns:a16="http://schemas.microsoft.com/office/drawing/2014/main" id="{BA6F9DA5-7554-F3FE-588F-1FC8F3417F33}"/>
              </a:ext>
            </a:extLst>
          </p:cNvPr>
          <p:cNvSpPr/>
          <p:nvPr/>
        </p:nvSpPr>
        <p:spPr>
          <a:xfrm>
            <a:off x="1366166" y="75002"/>
            <a:ext cx="11945779" cy="705683"/>
          </a:xfrm>
          <a:prstGeom prst="rect">
            <a:avLst/>
          </a:prstGeom>
          <a:noFill/>
          <a:ln/>
        </p:spPr>
        <p:txBody>
          <a:bodyPr wrap="none" lIns="0" tIns="0" rIns="0" bIns="0" rtlCol="0" anchor="t"/>
          <a:lstStyle/>
          <a:p>
            <a:pPr marL="0" indent="0" algn="ctr">
              <a:lnSpc>
                <a:spcPts val="5550"/>
              </a:lnSpc>
              <a:buNone/>
            </a:pPr>
            <a:r>
              <a:rPr lang="en-US" sz="3600" dirty="0">
                <a:solidFill>
                  <a:schemeClr val="bg1"/>
                </a:solidFill>
                <a:latin typeface="Merriweather" panose="00000500000000000000" pitchFamily="2" charset="0"/>
                <a:ea typeface="Merriweather" pitchFamily="34" charset="-122"/>
                <a:cs typeface="Merriweather" pitchFamily="34" charset="-120"/>
              </a:rPr>
              <a:t>Model 2: </a:t>
            </a:r>
            <a:r>
              <a:rPr lang="en-US" sz="3600" dirty="0">
                <a:solidFill>
                  <a:schemeClr val="bg1"/>
                </a:solidFill>
                <a:latin typeface="Merriweather" panose="00000500000000000000" pitchFamily="2" charset="0"/>
                <a:ea typeface="Calibri" panose="020F0502020204030204" pitchFamily="34" charset="0"/>
                <a:cs typeface="Merriweather" pitchFamily="34" charset="-120"/>
              </a:rPr>
              <a:t>K</a:t>
            </a:r>
            <a:r>
              <a:rPr lang="en-US" sz="3600" dirty="0">
                <a:solidFill>
                  <a:schemeClr val="bg1"/>
                </a:solidFill>
                <a:effectLst/>
                <a:latin typeface="Merriweather" panose="00000500000000000000" pitchFamily="2" charset="0"/>
                <a:ea typeface="Calibri" panose="020F0502020204030204" pitchFamily="34" charset="0"/>
              </a:rPr>
              <a:t>-means Clustering</a:t>
            </a:r>
            <a:endParaRPr lang="en-US" sz="3600" dirty="0">
              <a:solidFill>
                <a:schemeClr val="bg1"/>
              </a:solidFill>
              <a:latin typeface="Merriweather" panose="00000500000000000000" pitchFamily="2" charset="0"/>
            </a:endParaRPr>
          </a:p>
        </p:txBody>
      </p:sp>
    </p:spTree>
    <p:extLst>
      <p:ext uri="{BB962C8B-B14F-4D97-AF65-F5344CB8AC3E}">
        <p14:creationId xmlns:p14="http://schemas.microsoft.com/office/powerpoint/2010/main" val="4154020814"/>
      </p:ext>
    </p:extLst>
  </p:cSld>
  <p:clrMapOvr>
    <a:masterClrMapping/>
  </p:clrMapOvr>
  <mc:AlternateContent xmlns:mc="http://schemas.openxmlformats.org/markup-compatibility/2006" xmlns:p14="http://schemas.microsoft.com/office/powerpoint/2010/main">
    <mc:Choice Requires="p14">
      <p:transition spd="slow" p14:dur="2000" advTm="51048"/>
    </mc:Choice>
    <mc:Fallback xmlns="">
      <p:transition spd="slow" advTm="5104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5" name="Text 2"/>
          <p:cNvSpPr/>
          <p:nvPr/>
        </p:nvSpPr>
        <p:spPr>
          <a:xfrm>
            <a:off x="533859" y="1195419"/>
            <a:ext cx="2822853" cy="352782"/>
          </a:xfrm>
          <a:prstGeom prst="rect">
            <a:avLst/>
          </a:prstGeom>
          <a:noFill/>
          <a:ln/>
        </p:spPr>
        <p:txBody>
          <a:bodyPr wrap="none" lIns="0" tIns="0" rIns="0" bIns="0" rtlCol="0" anchor="t"/>
          <a:lstStyle/>
          <a:p>
            <a:pPr marL="0" indent="0" algn="ctr">
              <a:lnSpc>
                <a:spcPts val="2750"/>
              </a:lnSpc>
              <a:buNone/>
            </a:pPr>
            <a:r>
              <a:rPr lang="en-US" sz="2200" dirty="0">
                <a:solidFill>
                  <a:srgbClr val="E2E6E9"/>
                </a:solidFill>
                <a:latin typeface="Merriweather" pitchFamily="34" charset="0"/>
              </a:rPr>
              <a:t>3 D Plot</a:t>
            </a:r>
            <a:endParaRPr lang="en-US" sz="2200" dirty="0"/>
          </a:p>
        </p:txBody>
      </p:sp>
      <p:sp>
        <p:nvSpPr>
          <p:cNvPr id="6" name="Text 3"/>
          <p:cNvSpPr/>
          <p:nvPr/>
        </p:nvSpPr>
        <p:spPr>
          <a:xfrm>
            <a:off x="121265" y="1575358"/>
            <a:ext cx="4124087" cy="2437951"/>
          </a:xfrm>
          <a:prstGeom prst="rect">
            <a:avLst/>
          </a:prstGeom>
          <a:noFill/>
          <a:ln/>
        </p:spPr>
        <p:txBody>
          <a:bodyPr wrap="square" lIns="0" tIns="0" rIns="0" bIns="0" rtlCol="0" anchor="t"/>
          <a:lstStyle/>
          <a:p>
            <a:pPr marL="0" indent="0" algn="l">
              <a:lnSpc>
                <a:spcPts val="2800"/>
              </a:lnSpc>
              <a:buNone/>
            </a:pPr>
            <a:r>
              <a:rPr lang="en-US" sz="1200" dirty="0">
                <a:solidFill>
                  <a:schemeClr val="bg1"/>
                </a:solidFill>
                <a:latin typeface="Merriweather" panose="00000500000000000000" pitchFamily="2" charset="0"/>
              </a:rPr>
              <a:t>This step involves creating a 3D scatter plot to visualize the clustering of crash data based on factors like Speed Limit, Vehicle Year, and Injury Severity. In this visualization, blue dots represent crashes involving newer vehicles with no injuries, while red dots indicate older vehicles that are in worse conditions and associated with higher injury severity. This approach effectively highlights patterns across various crash types.</a:t>
            </a:r>
          </a:p>
        </p:txBody>
      </p:sp>
      <p:sp>
        <p:nvSpPr>
          <p:cNvPr id="8" name="Text 5"/>
          <p:cNvSpPr/>
          <p:nvPr/>
        </p:nvSpPr>
        <p:spPr>
          <a:xfrm>
            <a:off x="4979600" y="1195419"/>
            <a:ext cx="2822853" cy="352782"/>
          </a:xfrm>
          <a:prstGeom prst="rect">
            <a:avLst/>
          </a:prstGeom>
          <a:noFill/>
          <a:ln/>
        </p:spPr>
        <p:txBody>
          <a:bodyPr wrap="none" lIns="0" tIns="0" rIns="0" bIns="0" rtlCol="0" anchor="t"/>
          <a:lstStyle/>
          <a:p>
            <a:pPr marL="0" indent="0" algn="l">
              <a:lnSpc>
                <a:spcPts val="2750"/>
              </a:lnSpc>
              <a:buNone/>
            </a:pPr>
            <a:r>
              <a:rPr lang="en-US" sz="2200" dirty="0">
                <a:solidFill>
                  <a:schemeClr val="bg1"/>
                </a:solidFill>
                <a:latin typeface="Merriweather" panose="00000500000000000000" pitchFamily="2" charset="0"/>
              </a:rPr>
              <a:t>Geo-cluster</a:t>
            </a:r>
          </a:p>
        </p:txBody>
      </p:sp>
      <p:sp>
        <p:nvSpPr>
          <p:cNvPr id="9" name="Text 6"/>
          <p:cNvSpPr/>
          <p:nvPr/>
        </p:nvSpPr>
        <p:spPr>
          <a:xfrm>
            <a:off x="4328982" y="1576321"/>
            <a:ext cx="4124087" cy="1816017"/>
          </a:xfrm>
          <a:prstGeom prst="rect">
            <a:avLst/>
          </a:prstGeom>
          <a:noFill/>
          <a:ln/>
        </p:spPr>
        <p:txBody>
          <a:bodyPr wrap="square" lIns="0" tIns="0" rIns="0" bIns="0" rtlCol="0" anchor="t"/>
          <a:lstStyle/>
          <a:p>
            <a:pPr>
              <a:lnSpc>
                <a:spcPts val="2800"/>
              </a:lnSpc>
            </a:pPr>
            <a:r>
              <a:rPr lang="en-IN" sz="12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This section visualizes crash clusters on a map using latitude and longitude, helping us see where different types of crashes are concentrated geographically. The plot is created using </a:t>
            </a:r>
            <a:r>
              <a:rPr lang="en-IN" sz="12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Plotly’s</a:t>
            </a:r>
            <a:r>
              <a:rPr lang="en-IN" sz="12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a:t>
            </a:r>
            <a:r>
              <a:rPr lang="en-IN" sz="1200" kern="100" dirty="0" err="1">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mapbox</a:t>
            </a:r>
            <a:r>
              <a:rPr lang="en-IN" sz="1200" kern="100" dirty="0">
                <a:solidFill>
                  <a:schemeClr val="bg1"/>
                </a:solidFill>
                <a:effectLst/>
                <a:latin typeface="Merriweather" panose="00000500000000000000" pitchFamily="2" charset="0"/>
                <a:ea typeface="Calibri" panose="020F0502020204030204" pitchFamily="34" charset="0"/>
                <a:cs typeface="Times New Roman" panose="02020603050405020304" pitchFamily="18" charset="0"/>
              </a:rPr>
              <a:t> with a dark-themed background for better contrast.</a:t>
            </a:r>
          </a:p>
          <a:p>
            <a:pPr marL="0" indent="0" algn="l">
              <a:lnSpc>
                <a:spcPts val="2800"/>
              </a:lnSpc>
              <a:buNone/>
            </a:pPr>
            <a:endParaRPr lang="en-US" sz="1200" dirty="0">
              <a:solidFill>
                <a:schemeClr val="bg1"/>
              </a:solidFill>
              <a:latin typeface="Merriweather" panose="00000500000000000000" pitchFamily="2" charset="0"/>
            </a:endParaRPr>
          </a:p>
        </p:txBody>
      </p:sp>
      <p:sp>
        <p:nvSpPr>
          <p:cNvPr id="11" name="Text 8"/>
          <p:cNvSpPr/>
          <p:nvPr/>
        </p:nvSpPr>
        <p:spPr>
          <a:xfrm>
            <a:off x="9325682" y="1195419"/>
            <a:ext cx="2822853" cy="352782"/>
          </a:xfrm>
          <a:prstGeom prst="rect">
            <a:avLst/>
          </a:prstGeom>
          <a:noFill/>
          <a:ln/>
        </p:spPr>
        <p:txBody>
          <a:bodyPr wrap="none" lIns="0" tIns="0" rIns="0" bIns="0" rtlCol="0" anchor="t"/>
          <a:lstStyle/>
          <a:p>
            <a:pPr marL="0" indent="0" algn="ctr">
              <a:lnSpc>
                <a:spcPts val="2750"/>
              </a:lnSpc>
              <a:buNone/>
            </a:pPr>
            <a:r>
              <a:rPr lang="en-US" sz="2200" dirty="0">
                <a:solidFill>
                  <a:srgbClr val="E2E6E9"/>
                </a:solidFill>
                <a:latin typeface="Merriweather" pitchFamily="34" charset="0"/>
                <a:ea typeface="Merriweather" pitchFamily="34" charset="-122"/>
                <a:cs typeface="Merriweather" pitchFamily="34" charset="-120"/>
              </a:rPr>
              <a:t>Modeling</a:t>
            </a:r>
            <a:endParaRPr lang="en-US" sz="2200" dirty="0"/>
          </a:p>
        </p:txBody>
      </p:sp>
      <p:sp>
        <p:nvSpPr>
          <p:cNvPr id="12" name="Text 9"/>
          <p:cNvSpPr/>
          <p:nvPr/>
        </p:nvSpPr>
        <p:spPr>
          <a:xfrm>
            <a:off x="9080356" y="3368421"/>
            <a:ext cx="4124087" cy="1084064"/>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15" name="Picture 14">
            <a:extLst>
              <a:ext uri="{FF2B5EF4-FFF2-40B4-BE49-F238E27FC236}">
                <a16:creationId xmlns:a16="http://schemas.microsoft.com/office/drawing/2014/main" id="{17D92194-A042-85B2-2839-AE5EB1A0578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3021" y="5463617"/>
            <a:ext cx="4133850" cy="2381250"/>
          </a:xfrm>
          <a:prstGeom prst="rect">
            <a:avLst/>
          </a:prstGeom>
          <a:ln>
            <a:solidFill>
              <a:schemeClr val="tx1"/>
            </a:solidFill>
          </a:ln>
        </p:spPr>
      </p:pic>
      <p:sp>
        <p:nvSpPr>
          <p:cNvPr id="16" name="Rectangle 3">
            <a:extLst>
              <a:ext uri="{FF2B5EF4-FFF2-40B4-BE49-F238E27FC236}">
                <a16:creationId xmlns:a16="http://schemas.microsoft.com/office/drawing/2014/main" id="{B09DF9A9-5208-8C43-8592-6D960E416BF9}"/>
              </a:ext>
            </a:extLst>
          </p:cNvPr>
          <p:cNvSpPr>
            <a:spLocks noChangeArrowheads="1"/>
          </p:cNvSpPr>
          <p:nvPr/>
        </p:nvSpPr>
        <p:spPr bwMode="auto">
          <a:xfrm rot="10800000" flipV="1">
            <a:off x="8623363" y="1576321"/>
            <a:ext cx="503807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erriweather" panose="00000500000000000000" pitchFamily="2" charset="0"/>
              </a:rPr>
              <a:t>The features of three different crash groups that were found using K-means clustering are described in this summary. In metropolitan regions with lower speed limits and higher rates of substance addiction, Cluster 0 is characterized by older cars. Cluster 1 denotes slow zones, which are probably found in parking lots and have the lowest vehicle speeds and fewest hazards. On the other hand, Cluster 2, which is typical of highways, is made up of newer cars that drive faster and pose a moderate risk. A 3D plot and geo-map are included in the research to show differences in injury location and severity among</a:t>
            </a:r>
          </a:p>
        </p:txBody>
      </p:sp>
      <p:pic>
        <p:nvPicPr>
          <p:cNvPr id="17" name="Picture 16">
            <a:extLst>
              <a:ext uri="{FF2B5EF4-FFF2-40B4-BE49-F238E27FC236}">
                <a16:creationId xmlns:a16="http://schemas.microsoft.com/office/drawing/2014/main" id="{D0ADCB2A-FE85-71AA-D01E-4FC2DFB7525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449445" y="5316259"/>
            <a:ext cx="4382321" cy="2528608"/>
          </a:xfrm>
          <a:prstGeom prst="rect">
            <a:avLst/>
          </a:prstGeom>
          <a:ln>
            <a:solidFill>
              <a:schemeClr val="tx1"/>
            </a:solidFill>
          </a:ln>
        </p:spPr>
      </p:pic>
      <p:pic>
        <p:nvPicPr>
          <p:cNvPr id="18" name="Picture 17">
            <a:extLst>
              <a:ext uri="{FF2B5EF4-FFF2-40B4-BE49-F238E27FC236}">
                <a16:creationId xmlns:a16="http://schemas.microsoft.com/office/drawing/2014/main" id="{69762369-7315-5786-960C-9377249E7CE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064340" y="5316259"/>
            <a:ext cx="5038071" cy="2123659"/>
          </a:xfrm>
          <a:prstGeom prst="rect">
            <a:avLst/>
          </a:prstGeom>
          <a:ln>
            <a:solidFill>
              <a:schemeClr val="tx1"/>
            </a:solidFill>
          </a:ln>
        </p:spPr>
      </p:pic>
      <p:pic>
        <p:nvPicPr>
          <p:cNvPr id="20" name="Picture 19">
            <a:extLst>
              <a:ext uri="{FF2B5EF4-FFF2-40B4-BE49-F238E27FC236}">
                <a16:creationId xmlns:a16="http://schemas.microsoft.com/office/drawing/2014/main" id="{67BE5C42-971F-CCD1-041C-198405738BB8}"/>
              </a:ext>
            </a:extLst>
          </p:cNvPr>
          <p:cNvPicPr>
            <a:picLocks noChangeAspect="1"/>
          </p:cNvPicPr>
          <p:nvPr/>
        </p:nvPicPr>
        <p:blipFill>
          <a:blip r:embed="rId9"/>
          <a:srcRect t="40241" r="17509" b="17455"/>
          <a:stretch/>
        </p:blipFill>
        <p:spPr>
          <a:xfrm>
            <a:off x="12599967" y="7753610"/>
            <a:ext cx="1947412" cy="4759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774"/>
    </mc:Choice>
    <mc:Fallback xmlns="">
      <p:transition spd="slow" advTm="9377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TotalTime>
  <Words>2372</Words>
  <Application>Microsoft Office PowerPoint</Application>
  <PresentationFormat>Custom</PresentationFormat>
  <Paragraphs>180</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Merriweather</vt:lpstr>
      <vt:lpstr>Symbol</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Jayesh Dattatrya Patil</cp:lastModifiedBy>
  <cp:revision>7</cp:revision>
  <dcterms:created xsi:type="dcterms:W3CDTF">2025-05-18T20:06:49Z</dcterms:created>
  <dcterms:modified xsi:type="dcterms:W3CDTF">2025-05-19T02:40:31Z</dcterms:modified>
</cp:coreProperties>
</file>